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84" r:id="rId17"/>
    <p:sldId id="285"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lvl1pPr>
    <a:lvl2pPr marL="0" marR="0" indent="4572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lvl2pPr>
    <a:lvl3pPr marL="0" marR="0" indent="9144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lvl3pPr>
    <a:lvl4pPr marL="0" marR="0" indent="13716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lvl4pPr>
    <a:lvl5pPr marL="0" marR="0" indent="18288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lvl5pPr>
    <a:lvl6pPr marL="0" marR="0" indent="22860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lvl6pPr>
    <a:lvl7pPr marL="0" marR="0" indent="27432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lvl7pPr>
    <a:lvl8pPr marL="0" marR="0" indent="32004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lvl8pPr>
    <a:lvl9pPr marL="0" marR="0" indent="365760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A9A9A9"/>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n" i="off">
        <a:fontRef idx="minor">
          <a:srgbClr val="000000"/>
        </a:fontRef>
        <a:srgbClr val="000000"/>
      </a:tcTxStyle>
      <a:tcStyle>
        <a:tcBdr>
          <a:left>
            <a:ln w="12700" cap="flat">
              <a:solidFill>
                <a:srgbClr val="A9A9A9"/>
              </a:solidFill>
              <a:prstDash val="solid"/>
              <a:miter lim="400000"/>
            </a:ln>
          </a:left>
          <a:right>
            <a:ln w="254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ff" i="off">
        <a:font>
          <a:latin typeface="Graphik Medium"/>
          <a:ea typeface="Graphik Medium"/>
          <a:cs typeface="Graphik Medium"/>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9A9A9"/>
              </a:solidFill>
              <a:prstDash val="solid"/>
              <a:miter lim="400000"/>
            </a:ln>
          </a:top>
          <a:bottom>
            <a:ln w="381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a:tcStyle>
        <a:tcBdr/>
        <a:fill>
          <a:solidFill>
            <a:srgbClr val="A9A9A9"/>
          </a:solidFill>
        </a:fill>
      </a:tcStyle>
    </a:band2H>
    <a:firstCol>
      <a:tcTxStyle b="on" i="off">
        <a:fontRef idx="minor">
          <a:srgbClr val="000000"/>
        </a:fontRef>
        <a:srgbClr val="000000"/>
      </a:tcTxStyle>
      <a:tcStyle>
        <a:tcBdr>
          <a:left>
            <a:ln w="12700" cap="flat">
              <a:solidFill>
                <a:srgbClr val="A9A9A9"/>
              </a:solidFill>
              <a:prstDash val="solid"/>
              <a:miter lim="400000"/>
            </a:ln>
          </a:left>
          <a:right>
            <a:ln w="381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43"/>
  </p:normalViewPr>
  <p:slideViewPr>
    <p:cSldViewPr snapToGrid="0" snapToObjects="1">
      <p:cViewPr>
        <p:scale>
          <a:sx n="30" d="100"/>
          <a:sy n="30" d="100"/>
        </p:scale>
        <p:origin x="2600" y="10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1270000" y="3289300"/>
            <a:ext cx="21844000" cy="3879454"/>
          </a:xfrm>
          <a:prstGeom prst="rect">
            <a:avLst/>
          </a:prstGeom>
        </p:spPr>
        <p:txBody>
          <a:bodyPr/>
          <a:lstStyle>
            <a:lvl1pPr defTabSz="2438338">
              <a:lnSpc>
                <a:spcPct val="90000"/>
              </a:lnSpc>
              <a:defRPr sz="11600" spc="-348">
                <a:gradFill flip="none" rotWithShape="1">
                  <a:gsLst>
                    <a:gs pos="0">
                      <a:srgbClr val="1E98FD"/>
                    </a:gs>
                    <a:gs pos="100000">
                      <a:srgbClr val="FF00F7"/>
                    </a:gs>
                  </a:gsLst>
                  <a:lin ang="3960000" scaled="0"/>
                </a:gradFill>
              </a:defRPr>
            </a:lvl1pPr>
          </a:lstStyle>
          <a:p>
            <a:r>
              <a:t>Presentation Title</a:t>
            </a:r>
          </a:p>
        </p:txBody>
      </p:sp>
      <p:sp>
        <p:nvSpPr>
          <p:cNvPr id="12" name="Author and Date"/>
          <p:cNvSpPr txBox="1">
            <a:spLocks noGrp="1"/>
          </p:cNvSpPr>
          <p:nvPr>
            <p:ph type="body" sz="quarter" idx="21" hasCustomPrompt="1"/>
          </p:nvPr>
        </p:nvSpPr>
        <p:spPr>
          <a:xfrm>
            <a:off x="1270000" y="12160429"/>
            <a:ext cx="21844000" cy="694056"/>
          </a:xfrm>
          <a:prstGeom prst="rect">
            <a:avLst/>
          </a:prstGeom>
        </p:spPr>
        <p:txBody>
          <a:bodyPr/>
          <a:lstStyle>
            <a:lvl1pPr marL="0" indent="0" algn="ctr" defTabSz="825500">
              <a:spcBef>
                <a:spcPts val="0"/>
              </a:spcBef>
              <a:buClrTx/>
              <a:buSzTx/>
              <a:buNone/>
              <a:defRPr sz="3500">
                <a:latin typeface="Graphik-Medium"/>
                <a:ea typeface="Graphik-Medium"/>
                <a:cs typeface="Graphik-Medium"/>
                <a:sym typeface="Graphik Medium"/>
              </a:defRPr>
            </a:lvl1pPr>
          </a:lstStyle>
          <a:p>
            <a:r>
              <a:t>Author and Date</a:t>
            </a:r>
          </a:p>
        </p:txBody>
      </p:sp>
      <p:sp>
        <p:nvSpPr>
          <p:cNvPr id="13" name="Body Level One…"/>
          <p:cNvSpPr txBox="1">
            <a:spLocks noGrp="1"/>
          </p:cNvSpPr>
          <p:nvPr>
            <p:ph type="body" sz="quarter" idx="1" hasCustomPrompt="1"/>
          </p:nvPr>
        </p:nvSpPr>
        <p:spPr>
          <a:xfrm>
            <a:off x="1270000" y="6985000"/>
            <a:ext cx="21844000" cy="2512352"/>
          </a:xfrm>
          <a:prstGeom prst="rect">
            <a:avLst/>
          </a:prstGeom>
        </p:spPr>
        <p:txBody>
          <a:bodyPr/>
          <a:lstStyle>
            <a:lvl1pPr marL="0" indent="0" algn="ctr" defTabSz="825500">
              <a:spcBef>
                <a:spcPts val="0"/>
              </a:spcBef>
              <a:buClrTx/>
              <a:buSzTx/>
              <a:buNone/>
              <a:defRPr sz="6400">
                <a:latin typeface="Graphik-Medium"/>
                <a:ea typeface="Graphik-Medium"/>
                <a:cs typeface="Graphik-Medium"/>
                <a:sym typeface="Graphik Medium"/>
              </a:defRPr>
            </a:lvl1pPr>
            <a:lvl2pPr marL="0" indent="0" algn="ctr" defTabSz="825500">
              <a:spcBef>
                <a:spcPts val="0"/>
              </a:spcBef>
              <a:buClrTx/>
              <a:buSzTx/>
              <a:buNone/>
              <a:defRPr sz="6400">
                <a:latin typeface="Graphik-Medium"/>
                <a:ea typeface="Graphik-Medium"/>
                <a:cs typeface="Graphik-Medium"/>
                <a:sym typeface="Graphik Medium"/>
              </a:defRPr>
            </a:lvl2pPr>
            <a:lvl3pPr marL="0" indent="0" algn="ctr" defTabSz="825500">
              <a:spcBef>
                <a:spcPts val="0"/>
              </a:spcBef>
              <a:buClrTx/>
              <a:buSzTx/>
              <a:buNone/>
              <a:defRPr sz="6400">
                <a:latin typeface="Graphik-Medium"/>
                <a:ea typeface="Graphik-Medium"/>
                <a:cs typeface="Graphik-Medium"/>
                <a:sym typeface="Graphik Medium"/>
              </a:defRPr>
            </a:lvl3pPr>
            <a:lvl4pPr marL="0" indent="0" algn="ctr" defTabSz="825500">
              <a:spcBef>
                <a:spcPts val="0"/>
              </a:spcBef>
              <a:buClrTx/>
              <a:buSzTx/>
              <a:buNone/>
              <a:defRPr sz="6400">
                <a:latin typeface="Graphik-Medium"/>
                <a:ea typeface="Graphik-Medium"/>
                <a:cs typeface="Graphik-Medium"/>
                <a:sym typeface="Graphik Medium"/>
              </a:defRPr>
            </a:lvl4pPr>
            <a:lvl5pPr marL="0" indent="0" algn="ctr" defTabSz="825500">
              <a:spcBef>
                <a:spcPts val="0"/>
              </a:spcBef>
              <a:buClrTx/>
              <a:buSzTx/>
              <a:buNone/>
              <a:defRPr sz="6400">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70000" y="4927600"/>
            <a:ext cx="21844000" cy="3902869"/>
          </a:xfrm>
          <a:prstGeom prst="rect">
            <a:avLst/>
          </a:prstGeom>
        </p:spPr>
        <p:txBody>
          <a:bodyPr anchor="ctr"/>
          <a:lstStyle>
            <a:lvl1pPr marL="0" indent="0" algn="ctr">
              <a:spcBef>
                <a:spcPts val="0"/>
              </a:spcBef>
              <a:buClrTx/>
              <a:buSzTx/>
              <a:buNone/>
              <a:defRPr sz="8400" spc="-252">
                <a:gradFill flip="none" rotWithShape="1">
                  <a:gsLst>
                    <a:gs pos="0">
                      <a:srgbClr val="1E98FD"/>
                    </a:gs>
                    <a:gs pos="100000">
                      <a:srgbClr val="FF00F7"/>
                    </a:gs>
                  </a:gsLst>
                  <a:lin ang="3960000" scaled="0"/>
                </a:gradFill>
                <a:latin typeface="Graphik-Medium"/>
                <a:ea typeface="Graphik-Medium"/>
                <a:cs typeface="Graphik-Medium"/>
                <a:sym typeface="Graphik Medium"/>
              </a:defRPr>
            </a:lvl1pPr>
            <a:lvl2pPr marL="0" indent="457200" algn="ctr">
              <a:spcBef>
                <a:spcPts val="0"/>
              </a:spcBef>
              <a:buClrTx/>
              <a:buSzTx/>
              <a:buNone/>
              <a:defRPr sz="8400" spc="-252">
                <a:gradFill flip="none" rotWithShape="1">
                  <a:gsLst>
                    <a:gs pos="0">
                      <a:srgbClr val="1E98FD"/>
                    </a:gs>
                    <a:gs pos="100000">
                      <a:srgbClr val="FF00F7"/>
                    </a:gs>
                  </a:gsLst>
                  <a:lin ang="3960000" scaled="0"/>
                </a:gradFill>
                <a:latin typeface="Graphik-Medium"/>
                <a:ea typeface="Graphik-Medium"/>
                <a:cs typeface="Graphik-Medium"/>
                <a:sym typeface="Graphik Medium"/>
              </a:defRPr>
            </a:lvl2pPr>
            <a:lvl3pPr marL="0" indent="914400" algn="ctr">
              <a:spcBef>
                <a:spcPts val="0"/>
              </a:spcBef>
              <a:buClrTx/>
              <a:buSzTx/>
              <a:buNone/>
              <a:defRPr sz="8400" spc="-252">
                <a:gradFill flip="none" rotWithShape="1">
                  <a:gsLst>
                    <a:gs pos="0">
                      <a:srgbClr val="1E98FD"/>
                    </a:gs>
                    <a:gs pos="100000">
                      <a:srgbClr val="FF00F7"/>
                    </a:gs>
                  </a:gsLst>
                  <a:lin ang="3960000" scaled="0"/>
                </a:gradFill>
                <a:latin typeface="Graphik-Medium"/>
                <a:ea typeface="Graphik-Medium"/>
                <a:cs typeface="Graphik-Medium"/>
                <a:sym typeface="Graphik Medium"/>
              </a:defRPr>
            </a:lvl3pPr>
            <a:lvl4pPr marL="0" indent="1371600" algn="ctr">
              <a:spcBef>
                <a:spcPts val="0"/>
              </a:spcBef>
              <a:buClrTx/>
              <a:buSzTx/>
              <a:buNone/>
              <a:defRPr sz="8400" spc="-252">
                <a:gradFill flip="none" rotWithShape="1">
                  <a:gsLst>
                    <a:gs pos="0">
                      <a:srgbClr val="1E98FD"/>
                    </a:gs>
                    <a:gs pos="100000">
                      <a:srgbClr val="FF00F7"/>
                    </a:gs>
                  </a:gsLst>
                  <a:lin ang="3960000" scaled="0"/>
                </a:gradFill>
                <a:latin typeface="Graphik-Medium"/>
                <a:ea typeface="Graphik-Medium"/>
                <a:cs typeface="Graphik-Medium"/>
                <a:sym typeface="Graphik Medium"/>
              </a:defRPr>
            </a:lvl4pPr>
            <a:lvl5pPr marL="0" indent="1828800" algn="ctr">
              <a:spcBef>
                <a:spcPts val="0"/>
              </a:spcBef>
              <a:buClrTx/>
              <a:buSzTx/>
              <a:buNone/>
              <a:defRPr sz="8400" spc="-252">
                <a:gradFill flip="none" rotWithShape="1">
                  <a:gsLst>
                    <a:gs pos="0">
                      <a:srgbClr val="1E98FD"/>
                    </a:gs>
                    <a:gs pos="100000">
                      <a:srgbClr val="FF00F7"/>
                    </a:gs>
                  </a:gsLst>
                  <a:lin ang="3960000" scaled="0"/>
                </a:gradFill>
                <a:latin typeface="Graphik-Medium"/>
                <a:ea typeface="Graphik-Medium"/>
                <a:cs typeface="Graphik-Medium"/>
                <a:sym typeface="Graphik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1270000" y="3906096"/>
            <a:ext cx="21844000" cy="4488604"/>
          </a:xfrm>
          <a:prstGeom prst="rect">
            <a:avLst/>
          </a:prstGeom>
        </p:spPr>
        <p:txBody>
          <a:bodyPr anchor="b"/>
          <a:lstStyle>
            <a:lvl1pPr marL="0" indent="0" algn="ctr" defTabSz="2438338">
              <a:lnSpc>
                <a:spcPct val="80000"/>
              </a:lnSpc>
              <a:spcBef>
                <a:spcPts val="0"/>
              </a:spcBef>
              <a:buClrTx/>
              <a:buSzTx/>
              <a:buNone/>
              <a:defRPr sz="22400" spc="-448">
                <a:gradFill flip="none" rotWithShape="1">
                  <a:gsLst>
                    <a:gs pos="0">
                      <a:srgbClr val="1E98FD"/>
                    </a:gs>
                    <a:gs pos="100000">
                      <a:srgbClr val="FF00F7"/>
                    </a:gs>
                  </a:gsLst>
                  <a:lin ang="3960000" scaled="0"/>
                </a:gradFill>
                <a:latin typeface="+mn-lt"/>
                <a:ea typeface="+mn-ea"/>
                <a:cs typeface="+mn-cs"/>
                <a:sym typeface="Graphik Semibold"/>
              </a:defRPr>
            </a:lvl1pPr>
            <a:lvl2pPr marL="0" indent="457200" algn="ctr" defTabSz="2438338">
              <a:lnSpc>
                <a:spcPct val="80000"/>
              </a:lnSpc>
              <a:spcBef>
                <a:spcPts val="0"/>
              </a:spcBef>
              <a:buClrTx/>
              <a:buSzTx/>
              <a:buNone/>
              <a:defRPr sz="22400" spc="-448">
                <a:gradFill flip="none" rotWithShape="1">
                  <a:gsLst>
                    <a:gs pos="0">
                      <a:srgbClr val="1E98FD"/>
                    </a:gs>
                    <a:gs pos="100000">
                      <a:srgbClr val="FF00F7"/>
                    </a:gs>
                  </a:gsLst>
                  <a:lin ang="3960000" scaled="0"/>
                </a:gradFill>
                <a:latin typeface="+mn-lt"/>
                <a:ea typeface="+mn-ea"/>
                <a:cs typeface="+mn-cs"/>
                <a:sym typeface="Graphik Semibold"/>
              </a:defRPr>
            </a:lvl2pPr>
            <a:lvl3pPr marL="0" indent="914400" algn="ctr" defTabSz="2438338">
              <a:lnSpc>
                <a:spcPct val="80000"/>
              </a:lnSpc>
              <a:spcBef>
                <a:spcPts val="0"/>
              </a:spcBef>
              <a:buClrTx/>
              <a:buSzTx/>
              <a:buNone/>
              <a:defRPr sz="22400" spc="-448">
                <a:gradFill flip="none" rotWithShape="1">
                  <a:gsLst>
                    <a:gs pos="0">
                      <a:srgbClr val="1E98FD"/>
                    </a:gs>
                    <a:gs pos="100000">
                      <a:srgbClr val="FF00F7"/>
                    </a:gs>
                  </a:gsLst>
                  <a:lin ang="3960000" scaled="0"/>
                </a:gradFill>
                <a:latin typeface="+mn-lt"/>
                <a:ea typeface="+mn-ea"/>
                <a:cs typeface="+mn-cs"/>
                <a:sym typeface="Graphik Semibold"/>
              </a:defRPr>
            </a:lvl3pPr>
            <a:lvl4pPr marL="0" indent="1371600" algn="ctr" defTabSz="2438338">
              <a:lnSpc>
                <a:spcPct val="80000"/>
              </a:lnSpc>
              <a:spcBef>
                <a:spcPts val="0"/>
              </a:spcBef>
              <a:buClrTx/>
              <a:buSzTx/>
              <a:buNone/>
              <a:defRPr sz="22400" spc="-448">
                <a:gradFill flip="none" rotWithShape="1">
                  <a:gsLst>
                    <a:gs pos="0">
                      <a:srgbClr val="1E98FD"/>
                    </a:gs>
                    <a:gs pos="100000">
                      <a:srgbClr val="FF00F7"/>
                    </a:gs>
                  </a:gsLst>
                  <a:lin ang="3960000" scaled="0"/>
                </a:gradFill>
                <a:latin typeface="+mn-lt"/>
                <a:ea typeface="+mn-ea"/>
                <a:cs typeface="+mn-cs"/>
                <a:sym typeface="Graphik Semibold"/>
              </a:defRPr>
            </a:lvl4pPr>
            <a:lvl5pPr marL="0" indent="1828800" algn="ctr" defTabSz="2438338">
              <a:lnSpc>
                <a:spcPct val="80000"/>
              </a:lnSpc>
              <a:spcBef>
                <a:spcPts val="0"/>
              </a:spcBef>
              <a:buClrTx/>
              <a:buSzTx/>
              <a:buNone/>
              <a:defRPr sz="22400" spc="-448">
                <a:gradFill flip="none" rotWithShape="1">
                  <a:gsLst>
                    <a:gs pos="0">
                      <a:srgbClr val="1E98FD"/>
                    </a:gs>
                    <a:gs pos="100000">
                      <a:srgbClr val="FF00F7"/>
                    </a:gs>
                  </a:gsLst>
                  <a:lin ang="3960000" scaled="0"/>
                </a:gradFill>
                <a:latin typeface="+mn-lt"/>
                <a:ea typeface="+mn-ea"/>
                <a:cs typeface="+mn-cs"/>
                <a:sym typeface="Graphik Semibold"/>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70000" y="8521700"/>
            <a:ext cx="21844000" cy="1016000"/>
          </a:xfrm>
          <a:prstGeom prst="rect">
            <a:avLst/>
          </a:prstGeom>
        </p:spPr>
        <p:txBody>
          <a:bodyPr/>
          <a:lstStyle>
            <a:lvl1pPr marL="0" indent="0" algn="ctr" defTabSz="825500">
              <a:spcBef>
                <a:spcPts val="0"/>
              </a:spcBef>
              <a:buClrTx/>
              <a:buSzTx/>
              <a:buNone/>
              <a:defRPr sz="4400">
                <a:latin typeface="Graphik-Medium"/>
                <a:ea typeface="Graphik-Medium"/>
                <a:cs typeface="Graphik-Medium"/>
                <a:sym typeface="Graphik Medium"/>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70000" y="11155086"/>
            <a:ext cx="21844000" cy="832613"/>
          </a:xfrm>
          <a:prstGeom prst="rect">
            <a:avLst/>
          </a:prstGeom>
        </p:spPr>
        <p:txBody>
          <a:bodyPr anchor="ctr"/>
          <a:lstStyle>
            <a:lvl1pPr marL="0" indent="0" algn="ctr" defTabSz="825500">
              <a:spcBef>
                <a:spcPts val="0"/>
              </a:spcBef>
              <a:buClrTx/>
              <a:buSzTx/>
              <a:buNone/>
              <a:defRPr sz="4400">
                <a:latin typeface="Graphik-Medium"/>
                <a:ea typeface="Graphik-Medium"/>
                <a:cs typeface="Graphik-Medium"/>
                <a:sym typeface="Graphik Medium"/>
              </a:defRPr>
            </a:lvl1pPr>
          </a:lstStyle>
          <a:p>
            <a:r>
              <a:t>Attribution</a:t>
            </a:r>
          </a:p>
        </p:txBody>
      </p:sp>
      <p:sp>
        <p:nvSpPr>
          <p:cNvPr id="116" name="Body Level One…"/>
          <p:cNvSpPr txBox="1">
            <a:spLocks noGrp="1"/>
          </p:cNvSpPr>
          <p:nvPr>
            <p:ph type="body" sz="half" idx="1" hasCustomPrompt="1"/>
          </p:nvPr>
        </p:nvSpPr>
        <p:spPr>
          <a:xfrm>
            <a:off x="1270000" y="5141969"/>
            <a:ext cx="21844000" cy="3430191"/>
          </a:xfrm>
          <a:prstGeom prst="rect">
            <a:avLst/>
          </a:prstGeom>
        </p:spPr>
        <p:txBody>
          <a:bodyPr anchor="ctr"/>
          <a:lstStyle>
            <a:lvl1pPr marL="0" indent="0" algn="ctr">
              <a:lnSpc>
                <a:spcPct val="80000"/>
              </a:lnSpc>
              <a:spcBef>
                <a:spcPts val="0"/>
              </a:spcBef>
              <a:buClrTx/>
              <a:buSzTx/>
              <a:buNone/>
              <a:defRPr sz="20000" spc="-400">
                <a:gradFill flip="none" rotWithShape="1">
                  <a:gsLst>
                    <a:gs pos="0">
                      <a:srgbClr val="FF00D8"/>
                    </a:gs>
                    <a:gs pos="100000">
                      <a:srgbClr val="FF542E"/>
                    </a:gs>
                  </a:gsLst>
                  <a:lin ang="3960000" scaled="0"/>
                </a:gradFill>
                <a:latin typeface="+mn-lt"/>
                <a:ea typeface="+mn-ea"/>
                <a:cs typeface="+mn-cs"/>
                <a:sym typeface="Graphik Semibold"/>
              </a:defRPr>
            </a:lvl1pPr>
            <a:lvl2pPr marL="0" indent="457200" algn="ctr">
              <a:lnSpc>
                <a:spcPct val="80000"/>
              </a:lnSpc>
              <a:spcBef>
                <a:spcPts val="0"/>
              </a:spcBef>
              <a:buClrTx/>
              <a:buSzTx/>
              <a:buNone/>
              <a:defRPr sz="20000" spc="-400">
                <a:gradFill flip="none" rotWithShape="1">
                  <a:gsLst>
                    <a:gs pos="0">
                      <a:srgbClr val="FF00D8"/>
                    </a:gs>
                    <a:gs pos="100000">
                      <a:srgbClr val="FF542E"/>
                    </a:gs>
                  </a:gsLst>
                  <a:lin ang="3960000" scaled="0"/>
                </a:gradFill>
                <a:latin typeface="+mn-lt"/>
                <a:ea typeface="+mn-ea"/>
                <a:cs typeface="+mn-cs"/>
                <a:sym typeface="Graphik Semibold"/>
              </a:defRPr>
            </a:lvl2pPr>
            <a:lvl3pPr marL="0" indent="914400" algn="ctr">
              <a:lnSpc>
                <a:spcPct val="80000"/>
              </a:lnSpc>
              <a:spcBef>
                <a:spcPts val="0"/>
              </a:spcBef>
              <a:buClrTx/>
              <a:buSzTx/>
              <a:buNone/>
              <a:defRPr sz="20000" spc="-400">
                <a:gradFill flip="none" rotWithShape="1">
                  <a:gsLst>
                    <a:gs pos="0">
                      <a:srgbClr val="FF00D8"/>
                    </a:gs>
                    <a:gs pos="100000">
                      <a:srgbClr val="FF542E"/>
                    </a:gs>
                  </a:gsLst>
                  <a:lin ang="3960000" scaled="0"/>
                </a:gradFill>
                <a:latin typeface="+mn-lt"/>
                <a:ea typeface="+mn-ea"/>
                <a:cs typeface="+mn-cs"/>
                <a:sym typeface="Graphik Semibold"/>
              </a:defRPr>
            </a:lvl3pPr>
            <a:lvl4pPr marL="0" indent="1371600" algn="ctr">
              <a:lnSpc>
                <a:spcPct val="80000"/>
              </a:lnSpc>
              <a:spcBef>
                <a:spcPts val="0"/>
              </a:spcBef>
              <a:buClrTx/>
              <a:buSzTx/>
              <a:buNone/>
              <a:defRPr sz="20000" spc="-400">
                <a:gradFill flip="none" rotWithShape="1">
                  <a:gsLst>
                    <a:gs pos="0">
                      <a:srgbClr val="FF00D8"/>
                    </a:gs>
                    <a:gs pos="100000">
                      <a:srgbClr val="FF542E"/>
                    </a:gs>
                  </a:gsLst>
                  <a:lin ang="3960000" scaled="0"/>
                </a:gradFill>
                <a:latin typeface="+mn-lt"/>
                <a:ea typeface="+mn-ea"/>
                <a:cs typeface="+mn-cs"/>
                <a:sym typeface="Graphik Semibold"/>
              </a:defRPr>
            </a:lvl4pPr>
            <a:lvl5pPr marL="0" indent="1828800" algn="ctr">
              <a:lnSpc>
                <a:spcPct val="80000"/>
              </a:lnSpc>
              <a:spcBef>
                <a:spcPts val="0"/>
              </a:spcBef>
              <a:buClrTx/>
              <a:buSzTx/>
              <a:buNone/>
              <a:defRPr sz="20000" spc="-400">
                <a:gradFill flip="none" rotWithShape="1">
                  <a:gsLst>
                    <a:gs pos="0">
                      <a:srgbClr val="FF00D8"/>
                    </a:gs>
                    <a:gs pos="100000">
                      <a:srgbClr val="FF542E"/>
                    </a:gs>
                  </a:gsLst>
                  <a:lin ang="3960000" scaled="0"/>
                </a:gradFill>
                <a:latin typeface="+mn-lt"/>
                <a:ea typeface="+mn-ea"/>
                <a:cs typeface="+mn-cs"/>
                <a:sym typeface="Graphik Semi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988149250_2145x1620.jpg"/>
          <p:cNvSpPr>
            <a:spLocks noGrp="1"/>
          </p:cNvSpPr>
          <p:nvPr>
            <p:ph type="pic" sz="half" idx="21"/>
          </p:nvPr>
        </p:nvSpPr>
        <p:spPr>
          <a:xfrm>
            <a:off x="12192000" y="4813300"/>
            <a:ext cx="12192000" cy="9207945"/>
          </a:xfrm>
          <a:prstGeom prst="rect">
            <a:avLst/>
          </a:prstGeom>
        </p:spPr>
        <p:txBody>
          <a:bodyPr lIns="91439" tIns="45719" rIns="91439" bIns="45719">
            <a:noAutofit/>
          </a:bodyPr>
          <a:lstStyle/>
          <a:p>
            <a:endParaRPr/>
          </a:p>
        </p:txBody>
      </p:sp>
      <p:sp>
        <p:nvSpPr>
          <p:cNvPr id="125" name="1169517375_2880x1920.jpg"/>
          <p:cNvSpPr>
            <a:spLocks noGrp="1"/>
          </p:cNvSpPr>
          <p:nvPr>
            <p:ph type="pic" sz="half" idx="22"/>
          </p:nvPr>
        </p:nvSpPr>
        <p:spPr>
          <a:xfrm>
            <a:off x="12192000" y="-628650"/>
            <a:ext cx="12192000" cy="8128000"/>
          </a:xfrm>
          <a:prstGeom prst="rect">
            <a:avLst/>
          </a:prstGeom>
        </p:spPr>
        <p:txBody>
          <a:bodyPr lIns="91439" tIns="45719" rIns="91439" bIns="45719">
            <a:noAutofit/>
          </a:bodyPr>
          <a:lstStyle/>
          <a:p>
            <a:endParaRPr/>
          </a:p>
        </p:txBody>
      </p:sp>
      <p:sp>
        <p:nvSpPr>
          <p:cNvPr id="126" name="184386109_2439x1626.jpg"/>
          <p:cNvSpPr>
            <a:spLocks noGrp="1"/>
          </p:cNvSpPr>
          <p:nvPr>
            <p:ph type="pic" idx="23"/>
          </p:nvPr>
        </p:nvSpPr>
        <p:spPr>
          <a:xfrm>
            <a:off x="-4203700" y="0"/>
            <a:ext cx="20574000" cy="13716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1169517375_2880x1920.jpg"/>
          <p:cNvSpPr>
            <a:spLocks noGrp="1"/>
          </p:cNvSpPr>
          <p:nvPr>
            <p:ph type="pic" idx="21"/>
          </p:nvPr>
        </p:nvSpPr>
        <p:spPr>
          <a:xfrm>
            <a:off x="0" y="-1270000"/>
            <a:ext cx="24384000" cy="1625600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1169517375_2880x1920.jpg"/>
          <p:cNvSpPr>
            <a:spLocks noGrp="1"/>
          </p:cNvSpPr>
          <p:nvPr>
            <p:ph type="pic" idx="21"/>
          </p:nvPr>
        </p:nvSpPr>
        <p:spPr>
          <a:xfrm>
            <a:off x="0" y="-1270000"/>
            <a:ext cx="24384000" cy="16256001"/>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70000" y="12166600"/>
            <a:ext cx="21844000" cy="694055"/>
          </a:xfrm>
          <a:prstGeom prst="rect">
            <a:avLst/>
          </a:prstGeom>
        </p:spPr>
        <p:txBody>
          <a:bodyPr/>
          <a:lstStyle>
            <a:lvl1pPr marL="0" indent="0" algn="ctr" defTabSz="825500">
              <a:spcBef>
                <a:spcPts val="0"/>
              </a:spcBef>
              <a:buClrTx/>
              <a:buSzTx/>
              <a:buNone/>
              <a:defRPr sz="3500">
                <a:solidFill>
                  <a:srgbClr val="FFFFFF"/>
                </a:solidFill>
                <a:latin typeface="Graphik-Medium"/>
                <a:ea typeface="Graphik-Medium"/>
                <a:cs typeface="Graphik-Medium"/>
                <a:sym typeface="Graphik Medium"/>
              </a:defRPr>
            </a:lvl1pPr>
          </a:lstStyle>
          <a:p>
            <a:r>
              <a:t>Author and Date</a:t>
            </a:r>
          </a:p>
        </p:txBody>
      </p:sp>
      <p:sp>
        <p:nvSpPr>
          <p:cNvPr id="23" name="Presentation Title"/>
          <p:cNvSpPr txBox="1">
            <a:spLocks noGrp="1"/>
          </p:cNvSpPr>
          <p:nvPr>
            <p:ph type="title" hasCustomPrompt="1"/>
          </p:nvPr>
        </p:nvSpPr>
        <p:spPr>
          <a:xfrm>
            <a:off x="1270000" y="3289300"/>
            <a:ext cx="21844000" cy="3873500"/>
          </a:xfrm>
          <a:prstGeom prst="rect">
            <a:avLst/>
          </a:prstGeom>
        </p:spPr>
        <p:txBody>
          <a:bodyPr/>
          <a:lstStyle>
            <a:lvl1pPr defTabSz="2438400">
              <a:lnSpc>
                <a:spcPct val="90000"/>
              </a:lnSpc>
              <a:defRPr sz="11600" spc="-348">
                <a:solidFill>
                  <a:srgbClr val="FFFFFF"/>
                </a:solidFill>
              </a:defRPr>
            </a:lvl1pPr>
          </a:lstStyle>
          <a:p>
            <a:r>
              <a:t>Presentation Title</a:t>
            </a:r>
          </a:p>
        </p:txBody>
      </p:sp>
      <p:sp>
        <p:nvSpPr>
          <p:cNvPr id="24" name="Body Level One…"/>
          <p:cNvSpPr txBox="1">
            <a:spLocks noGrp="1"/>
          </p:cNvSpPr>
          <p:nvPr>
            <p:ph type="body" sz="quarter" idx="1" hasCustomPrompt="1"/>
          </p:nvPr>
        </p:nvSpPr>
        <p:spPr>
          <a:xfrm>
            <a:off x="1270000" y="6985000"/>
            <a:ext cx="21844000" cy="2514600"/>
          </a:xfrm>
          <a:prstGeom prst="rect">
            <a:avLst/>
          </a:prstGeom>
        </p:spPr>
        <p:txBody>
          <a:bodyPr/>
          <a:lstStyle>
            <a:lvl1pPr marL="0" indent="0" algn="ctr" defTabSz="825500">
              <a:spcBef>
                <a:spcPts val="0"/>
              </a:spcBef>
              <a:buClrTx/>
              <a:buSzTx/>
              <a:buNone/>
              <a:defRPr sz="6400">
                <a:solidFill>
                  <a:srgbClr val="FFFFFF"/>
                </a:solidFill>
                <a:latin typeface="Graphik-Medium"/>
                <a:ea typeface="Graphik-Medium"/>
                <a:cs typeface="Graphik-Medium"/>
                <a:sym typeface="Graphik Medium"/>
              </a:defRPr>
            </a:lvl1pPr>
            <a:lvl2pPr marL="0" indent="0" algn="ctr" defTabSz="825500">
              <a:spcBef>
                <a:spcPts val="0"/>
              </a:spcBef>
              <a:buClrTx/>
              <a:buSzTx/>
              <a:buNone/>
              <a:defRPr sz="6400">
                <a:solidFill>
                  <a:srgbClr val="FFFFFF"/>
                </a:solidFill>
                <a:latin typeface="Graphik-Medium"/>
                <a:ea typeface="Graphik-Medium"/>
                <a:cs typeface="Graphik-Medium"/>
                <a:sym typeface="Graphik Medium"/>
              </a:defRPr>
            </a:lvl2pPr>
            <a:lvl3pPr marL="0" indent="0" algn="ctr" defTabSz="825500">
              <a:spcBef>
                <a:spcPts val="0"/>
              </a:spcBef>
              <a:buClrTx/>
              <a:buSzTx/>
              <a:buNone/>
              <a:defRPr sz="6400">
                <a:solidFill>
                  <a:srgbClr val="FFFFFF"/>
                </a:solidFill>
                <a:latin typeface="Graphik-Medium"/>
                <a:ea typeface="Graphik-Medium"/>
                <a:cs typeface="Graphik-Medium"/>
                <a:sym typeface="Graphik Medium"/>
              </a:defRPr>
            </a:lvl3pPr>
            <a:lvl4pPr marL="0" indent="0" algn="ctr" defTabSz="825500">
              <a:spcBef>
                <a:spcPts val="0"/>
              </a:spcBef>
              <a:buClrTx/>
              <a:buSzTx/>
              <a:buNone/>
              <a:defRPr sz="6400">
                <a:solidFill>
                  <a:srgbClr val="FFFFFF"/>
                </a:solidFill>
                <a:latin typeface="Graphik-Medium"/>
                <a:ea typeface="Graphik-Medium"/>
                <a:cs typeface="Graphik-Medium"/>
                <a:sym typeface="Graphik Medium"/>
              </a:defRPr>
            </a:lvl4pPr>
            <a:lvl5pPr marL="0" indent="0" algn="ctr" defTabSz="825500">
              <a:spcBef>
                <a:spcPts val="0"/>
              </a:spcBef>
              <a:buClrTx/>
              <a:buSzTx/>
              <a:buNone/>
              <a:defRPr sz="6400">
                <a:solidFill>
                  <a:srgbClr val="FFFFFF"/>
                </a:solidFill>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184386109_2439x1626.jpg"/>
          <p:cNvSpPr>
            <a:spLocks noGrp="1"/>
          </p:cNvSpPr>
          <p:nvPr>
            <p:ph type="pic" idx="21"/>
          </p:nvPr>
        </p:nvSpPr>
        <p:spPr>
          <a:xfrm>
            <a:off x="7962900" y="-25400"/>
            <a:ext cx="20650200" cy="137668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70000" y="3885108"/>
            <a:ext cx="9652000" cy="3200203"/>
          </a:xfrm>
          <a:prstGeom prst="rect">
            <a:avLst/>
          </a:prstGeom>
        </p:spPr>
        <p:txBody>
          <a:bodyPr/>
          <a:lstStyle>
            <a:lvl1pPr>
              <a:defRPr>
                <a:gradFill flip="none" rotWithShape="1">
                  <a:gsLst>
                    <a:gs pos="0">
                      <a:srgbClr val="FF00D8"/>
                    </a:gs>
                    <a:gs pos="100000">
                      <a:srgbClr val="FF542E"/>
                    </a:gs>
                  </a:gsLst>
                  <a:lin ang="3960000" scaled="0"/>
                </a:gradFill>
              </a:defRPr>
            </a:lvl1pPr>
          </a:lstStyle>
          <a:p>
            <a:r>
              <a:t>Slide Title</a:t>
            </a:r>
          </a:p>
        </p:txBody>
      </p:sp>
      <p:sp>
        <p:nvSpPr>
          <p:cNvPr id="34" name="Body Level One…"/>
          <p:cNvSpPr txBox="1">
            <a:spLocks noGrp="1"/>
          </p:cNvSpPr>
          <p:nvPr>
            <p:ph type="body" sz="quarter" idx="1" hasCustomPrompt="1"/>
          </p:nvPr>
        </p:nvSpPr>
        <p:spPr>
          <a:xfrm>
            <a:off x="1270000" y="6845300"/>
            <a:ext cx="9652000" cy="5664200"/>
          </a:xfrm>
          <a:prstGeom prst="rect">
            <a:avLst/>
          </a:prstGeom>
        </p:spPr>
        <p:txBody>
          <a:bodyPr/>
          <a:lstStyle>
            <a:lvl1pPr marL="0" indent="0" algn="ctr" defTabSz="825500">
              <a:spcBef>
                <a:spcPts val="0"/>
              </a:spcBef>
              <a:buClrTx/>
              <a:buSzTx/>
              <a:buNone/>
              <a:defRPr sz="5400">
                <a:latin typeface="Graphik-Medium"/>
                <a:ea typeface="Graphik-Medium"/>
                <a:cs typeface="Graphik-Medium"/>
                <a:sym typeface="Graphik Medium"/>
              </a:defRPr>
            </a:lvl1pPr>
            <a:lvl2pPr marL="0" indent="457200" algn="ctr" defTabSz="825500">
              <a:spcBef>
                <a:spcPts val="0"/>
              </a:spcBef>
              <a:buClrTx/>
              <a:buSzTx/>
              <a:buNone/>
              <a:defRPr sz="5400">
                <a:latin typeface="Graphik-Medium"/>
                <a:ea typeface="Graphik-Medium"/>
                <a:cs typeface="Graphik-Medium"/>
                <a:sym typeface="Graphik Medium"/>
              </a:defRPr>
            </a:lvl2pPr>
            <a:lvl3pPr marL="0" indent="914400" algn="ctr" defTabSz="825500">
              <a:spcBef>
                <a:spcPts val="0"/>
              </a:spcBef>
              <a:buClrTx/>
              <a:buSzTx/>
              <a:buNone/>
              <a:defRPr sz="5400">
                <a:latin typeface="Graphik-Medium"/>
                <a:ea typeface="Graphik-Medium"/>
                <a:cs typeface="Graphik-Medium"/>
                <a:sym typeface="Graphik Medium"/>
              </a:defRPr>
            </a:lvl3pPr>
            <a:lvl4pPr marL="0" indent="1371600" algn="ctr" defTabSz="825500">
              <a:spcBef>
                <a:spcPts val="0"/>
              </a:spcBef>
              <a:buClrTx/>
              <a:buSzTx/>
              <a:buNone/>
              <a:defRPr sz="5400">
                <a:latin typeface="Graphik-Medium"/>
                <a:ea typeface="Graphik-Medium"/>
                <a:cs typeface="Graphik-Medium"/>
                <a:sym typeface="Graphik Medium"/>
              </a:defRPr>
            </a:lvl4pPr>
            <a:lvl5pPr marL="0" indent="1828800" algn="ctr" defTabSz="825500">
              <a:spcBef>
                <a:spcPts val="0"/>
              </a:spcBef>
              <a:buClrTx/>
              <a:buSzTx/>
              <a:buNone/>
              <a:defRPr sz="5400">
                <a:latin typeface="Graphik-Medium"/>
                <a:ea typeface="Graphik-Medium"/>
                <a:cs typeface="Graphik-Medium"/>
                <a:sym typeface="Graphik Medium"/>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latin typeface="Graphik-Medium"/>
                <a:ea typeface="Graphik-Medium"/>
                <a:cs typeface="Graphik-Medium"/>
                <a:sym typeface="Graphik Medium"/>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70000" y="4269316"/>
            <a:ext cx="21844000" cy="8432801"/>
          </a:xfrm>
          <a:prstGeom prst="rect">
            <a:avLst/>
          </a:prstGeom>
        </p:spPr>
        <p:txBody>
          <a:bodyPr numCol="2" spcCol="109220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988149250_2145x1620.jpg"/>
          <p:cNvSpPr>
            <a:spLocks noGrp="1"/>
          </p:cNvSpPr>
          <p:nvPr>
            <p:ph type="pic" idx="21"/>
          </p:nvPr>
        </p:nvSpPr>
        <p:spPr>
          <a:xfrm>
            <a:off x="10185400" y="0"/>
            <a:ext cx="18161000" cy="13716000"/>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1270000" y="838200"/>
            <a:ext cx="9652000" cy="1549400"/>
          </a:xfrm>
          <a:prstGeom prst="rect">
            <a:avLst/>
          </a:prstGeom>
        </p:spPr>
        <p:txBody>
          <a:bodyPr/>
          <a:lstStyle>
            <a:lvl1pPr>
              <a:defRPr>
                <a:gradFill flip="none" rotWithShape="1">
                  <a:gsLst>
                    <a:gs pos="0">
                      <a:srgbClr val="5E03FF"/>
                    </a:gs>
                    <a:gs pos="100000">
                      <a:srgbClr val="FF00F7"/>
                    </a:gs>
                  </a:gsLst>
                  <a:lin ang="3960000" scaled="0"/>
                </a:gradFill>
              </a:defRPr>
            </a:lvl1pPr>
          </a:lstStyle>
          <a:p>
            <a:r>
              <a:t>Slide Title</a:t>
            </a:r>
          </a:p>
        </p:txBody>
      </p:sp>
      <p:sp>
        <p:nvSpPr>
          <p:cNvPr id="62" name="Body Level One…"/>
          <p:cNvSpPr txBox="1">
            <a:spLocks noGrp="1"/>
          </p:cNvSpPr>
          <p:nvPr>
            <p:ph type="body" sz="half" idx="1" hasCustomPrompt="1"/>
          </p:nvPr>
        </p:nvSpPr>
        <p:spPr>
          <a:xfrm>
            <a:off x="1270000" y="4267200"/>
            <a:ext cx="9652000" cy="8432800"/>
          </a:xfrm>
          <a:prstGeom prst="rect">
            <a:avLst/>
          </a:prstGeom>
        </p:spPr>
        <p:txBody>
          <a:body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1270000" y="2133600"/>
            <a:ext cx="9652000" cy="1016000"/>
          </a:xfrm>
          <a:prstGeom prst="rect">
            <a:avLst/>
          </a:prstGeom>
        </p:spPr>
        <p:txBody>
          <a:bodyPr/>
          <a:lstStyle>
            <a:lvl1pPr marL="0" indent="0" algn="ctr" defTabSz="825500">
              <a:spcBef>
                <a:spcPts val="0"/>
              </a:spcBef>
              <a:buClrTx/>
              <a:buSzTx/>
              <a:buNone/>
              <a:defRPr sz="5400">
                <a:latin typeface="Graphik-Medium"/>
                <a:ea typeface="Graphik-Medium"/>
                <a:cs typeface="Graphik-Medium"/>
                <a:sym typeface="Graphik Medium"/>
              </a:defRPr>
            </a:lvl1pPr>
          </a:lstStyle>
          <a:p>
            <a:r>
              <a:t>Slide Subtitle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70000" y="3289300"/>
            <a:ext cx="21844000" cy="3873500"/>
          </a:xfrm>
          <a:prstGeom prst="rect">
            <a:avLst/>
          </a:prstGeom>
        </p:spPr>
        <p:txBody>
          <a:bodyPr/>
          <a:lstStyle>
            <a:lvl1pPr>
              <a:lnSpc>
                <a:spcPct val="90000"/>
              </a:lnSpc>
              <a:defRPr sz="11600" spc="-348">
                <a:gradFill flip="none" rotWithShape="1">
                  <a:gsLst>
                    <a:gs pos="0">
                      <a:srgbClr val="FF00D8"/>
                    </a:gs>
                    <a:gs pos="100000">
                      <a:srgbClr val="FF542E"/>
                    </a:gs>
                  </a:gsLst>
                  <a:lin ang="3960000" scaled="0"/>
                </a:gradFill>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latin typeface="Graphik-Medium"/>
                <a:ea typeface="Graphik-Medium"/>
                <a:cs typeface="Graphik-Medium"/>
                <a:sym typeface="Graphik Medium"/>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70000" y="812800"/>
            <a:ext cx="21844000" cy="1562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latin typeface="Graphik-Medium"/>
                <a:ea typeface="Graphik-Medium"/>
                <a:cs typeface="Graphik-Medium"/>
                <a:sym typeface="Graphik Medium"/>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buClrTx/>
              <a:buSzTx/>
              <a:buNone/>
              <a:defRPr sz="5500" spc="-55"/>
            </a:lvl1pPr>
            <a:lvl2pPr marL="0" indent="457200" defTabSz="825500">
              <a:buClrTx/>
              <a:buSzTx/>
              <a:buNone/>
              <a:defRPr sz="5500" spc="-55"/>
            </a:lvl2pPr>
            <a:lvl3pPr marL="0" indent="914400" defTabSz="825500">
              <a:buClrTx/>
              <a:buSzTx/>
              <a:buNone/>
              <a:defRPr sz="5500" spc="-55"/>
            </a:lvl3pPr>
            <a:lvl4pPr marL="0" indent="1371600" defTabSz="825500">
              <a:buClrTx/>
              <a:buSzTx/>
              <a:buNone/>
              <a:defRPr sz="5500" spc="-55"/>
            </a:lvl4pPr>
            <a:lvl5pPr marL="0" indent="1828800" defTabSz="825500">
              <a:buClrTx/>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70000" y="812800"/>
            <a:ext cx="21844000" cy="1557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Slide Title</a:t>
            </a:r>
          </a:p>
        </p:txBody>
      </p:sp>
      <p:sp>
        <p:nvSpPr>
          <p:cNvPr id="3" name="Body Level One…"/>
          <p:cNvSpPr txBox="1">
            <a:spLocks noGrp="1"/>
          </p:cNvSpPr>
          <p:nvPr>
            <p:ph type="body" idx="1" hasCustomPrompt="1"/>
          </p:nvPr>
        </p:nvSpPr>
        <p:spPr>
          <a:xfrm>
            <a:off x="1270000" y="4267200"/>
            <a:ext cx="21844000" cy="843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defRPr sz="2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mn-lt"/>
          <a:ea typeface="+mn-ea"/>
          <a:cs typeface="+mn-cs"/>
          <a:sym typeface="Graphik Semibold"/>
        </a:defRPr>
      </a:lvl1pPr>
      <a:lvl2pPr marL="0" marR="0" indent="45720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mn-lt"/>
          <a:ea typeface="+mn-ea"/>
          <a:cs typeface="+mn-cs"/>
          <a:sym typeface="Graphik Semibold"/>
        </a:defRPr>
      </a:lvl2pPr>
      <a:lvl3pPr marL="0" marR="0" indent="91440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mn-lt"/>
          <a:ea typeface="+mn-ea"/>
          <a:cs typeface="+mn-cs"/>
          <a:sym typeface="Graphik Semibold"/>
        </a:defRPr>
      </a:lvl3pPr>
      <a:lvl4pPr marL="0" marR="0" indent="137160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mn-lt"/>
          <a:ea typeface="+mn-ea"/>
          <a:cs typeface="+mn-cs"/>
          <a:sym typeface="Graphik Semibold"/>
        </a:defRPr>
      </a:lvl4pPr>
      <a:lvl5pPr marL="0" marR="0" indent="182880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mn-lt"/>
          <a:ea typeface="+mn-ea"/>
          <a:cs typeface="+mn-cs"/>
          <a:sym typeface="Graphik Semibold"/>
        </a:defRPr>
      </a:lvl5pPr>
      <a:lvl6pPr marL="0" marR="0" indent="228600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mn-lt"/>
          <a:ea typeface="+mn-ea"/>
          <a:cs typeface="+mn-cs"/>
          <a:sym typeface="Graphik Semibold"/>
        </a:defRPr>
      </a:lvl6pPr>
      <a:lvl7pPr marL="0" marR="0" indent="274320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mn-lt"/>
          <a:ea typeface="+mn-ea"/>
          <a:cs typeface="+mn-cs"/>
          <a:sym typeface="Graphik Semibold"/>
        </a:defRPr>
      </a:lvl7pPr>
      <a:lvl8pPr marL="0" marR="0" indent="320040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mn-lt"/>
          <a:ea typeface="+mn-ea"/>
          <a:cs typeface="+mn-cs"/>
          <a:sym typeface="Graphik Semibold"/>
        </a:defRPr>
      </a:lvl8pPr>
      <a:lvl9pPr marL="0" marR="0" indent="365760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mn-lt"/>
          <a:ea typeface="+mn-ea"/>
          <a:cs typeface="+mn-cs"/>
          <a:sym typeface="Graphik Semibold"/>
        </a:defRPr>
      </a:lvl9pPr>
    </p:titleStyle>
    <p:bodyStyle>
      <a:lvl1pPr marL="558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1pPr>
      <a:lvl2pPr marL="1117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9pPr>
    </p:bodyStyle>
    <p:otherStyle>
      <a:lvl1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1pPr>
      <a:lvl2pPr marL="0" marR="0" indent="4572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2pPr>
      <a:lvl3pPr marL="0" marR="0" indent="9144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3pPr>
      <a:lvl4pPr marL="0" marR="0" indent="13716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4pPr>
      <a:lvl5pPr marL="0" marR="0" indent="18288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5pPr>
      <a:lvl6pPr marL="0" marR="0" indent="22860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6pPr>
      <a:lvl7pPr marL="0" marR="0" indent="27432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7pPr>
      <a:lvl8pPr marL="0" marR="0" indent="32004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8pPr>
      <a:lvl9pPr marL="0" marR="0" indent="365760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9GorqroigqM&amp;t=223s" TargetMode="External"/><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2.png" descr="2.png"/>
          <p:cNvPicPr>
            <a:picLocks noChangeAspect="1"/>
          </p:cNvPicPr>
          <p:nvPr/>
        </p:nvPicPr>
        <p:blipFill rotWithShape="1">
          <a:blip r:embed="rId2"/>
          <a:srcRect r="60618"/>
          <a:stretch/>
        </p:blipFill>
        <p:spPr>
          <a:xfrm>
            <a:off x="18202026" y="-7144"/>
            <a:ext cx="7209708" cy="13730192"/>
          </a:xfrm>
          <a:prstGeom prst="rect">
            <a:avLst/>
          </a:prstGeom>
          <a:ln w="12700">
            <a:miter lim="400000"/>
          </a:ln>
        </p:spPr>
      </p:pic>
      <p:pic>
        <p:nvPicPr>
          <p:cNvPr id="152" name="1.png" descr="1.png"/>
          <p:cNvPicPr>
            <a:picLocks noChangeAspect="1"/>
          </p:cNvPicPr>
          <p:nvPr/>
        </p:nvPicPr>
        <p:blipFill>
          <a:blip r:embed="rId3"/>
          <a:stretch>
            <a:fillRect/>
          </a:stretch>
        </p:blipFill>
        <p:spPr>
          <a:xfrm>
            <a:off x="-187301" y="-1"/>
            <a:ext cx="18288001" cy="13716001"/>
          </a:xfrm>
          <a:prstGeom prst="rect">
            <a:avLst/>
          </a:prstGeom>
          <a:ln w="12700">
            <a:miter lim="400000"/>
          </a:ln>
          <a:effectLst>
            <a:reflection stA="50000" endPos="40000" dir="5400000" sy="-100000" algn="bl" rotWithShape="0"/>
          </a:effectLst>
        </p:spPr>
      </p:pic>
      <p:sp>
        <p:nvSpPr>
          <p:cNvPr id="153" name="Povestea  lucrurilor"/>
          <p:cNvSpPr txBox="1"/>
          <p:nvPr/>
        </p:nvSpPr>
        <p:spPr>
          <a:xfrm>
            <a:off x="1954858" y="5120459"/>
            <a:ext cx="21819541" cy="4719241"/>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sz="3200">
                <a:solidFill>
                  <a:schemeClr val="accent4">
                    <a:hueOff val="475731"/>
                    <a:satOff val="-4338"/>
                    <a:lumOff val="10182"/>
                  </a:schemeClr>
                </a:solidFill>
                <a:latin typeface="Graphik-Medium"/>
                <a:ea typeface="Graphik-Medium"/>
                <a:cs typeface="Graphik-Medium"/>
                <a:sym typeface="Graphik Medium"/>
              </a:defRPr>
            </a:pPr>
            <a:r>
              <a:rPr lang="ro-RO" sz="15000" dirty="0"/>
              <a:t>Producție și consum sustenabil</a:t>
            </a:r>
            <a:endParaRPr sz="15000" dirty="0"/>
          </a:p>
        </p:txBody>
      </p:sp>
      <p:sp>
        <p:nvSpPr>
          <p:cNvPr id="2" name="Freeform 18">
            <a:extLst>
              <a:ext uri="{FF2B5EF4-FFF2-40B4-BE49-F238E27FC236}">
                <a16:creationId xmlns:a16="http://schemas.microsoft.com/office/drawing/2014/main" id="{D4C3FA78-8182-EA69-9CAD-36826EE8F8C5}"/>
              </a:ext>
            </a:extLst>
          </p:cNvPr>
          <p:cNvSpPr/>
          <p:nvPr/>
        </p:nvSpPr>
        <p:spPr>
          <a:xfrm>
            <a:off x="-187302" y="0"/>
            <a:ext cx="26008215" cy="2002971"/>
          </a:xfrm>
          <a:custGeom>
            <a:avLst/>
            <a:gdLst/>
            <a:ahLst/>
            <a:cxnLst/>
            <a:rect l="l" t="t" r="r" b="b"/>
            <a:pathLst>
              <a:path w="18288000" h="1227652">
                <a:moveTo>
                  <a:pt x="0" y="0"/>
                </a:moveTo>
                <a:lnTo>
                  <a:pt x="18288000" y="0"/>
                </a:lnTo>
                <a:lnTo>
                  <a:pt x="18288000" y="1227652"/>
                </a:lnTo>
                <a:lnTo>
                  <a:pt x="0" y="1227652"/>
                </a:lnTo>
                <a:lnTo>
                  <a:pt x="0" y="0"/>
                </a:lnTo>
                <a:close/>
              </a:path>
            </a:pathLst>
          </a:custGeom>
          <a:blipFill>
            <a:blip r:embed="rId4"/>
            <a:stretch>
              <a:fillRect b="-737941"/>
            </a:stretch>
          </a:blipFill>
        </p:spPr>
      </p:sp>
      <p:sp>
        <p:nvSpPr>
          <p:cNvPr id="3" name="Freeform 19">
            <a:extLst>
              <a:ext uri="{FF2B5EF4-FFF2-40B4-BE49-F238E27FC236}">
                <a16:creationId xmlns:a16="http://schemas.microsoft.com/office/drawing/2014/main" id="{FBC92E3F-6C78-05AA-2BD2-BBF5E59ECB09}"/>
              </a:ext>
            </a:extLst>
          </p:cNvPr>
          <p:cNvSpPr/>
          <p:nvPr/>
        </p:nvSpPr>
        <p:spPr>
          <a:xfrm>
            <a:off x="11059886" y="11378878"/>
            <a:ext cx="14351848" cy="2351314"/>
          </a:xfrm>
          <a:custGeom>
            <a:avLst/>
            <a:gdLst/>
            <a:ahLst/>
            <a:cxnLst/>
            <a:rect l="l" t="t" r="r" b="b"/>
            <a:pathLst>
              <a:path w="8539993" h="1459899">
                <a:moveTo>
                  <a:pt x="0" y="0"/>
                </a:moveTo>
                <a:lnTo>
                  <a:pt x="8539993" y="0"/>
                </a:lnTo>
                <a:lnTo>
                  <a:pt x="8539993" y="1459899"/>
                </a:lnTo>
                <a:lnTo>
                  <a:pt x="0" y="1459899"/>
                </a:lnTo>
                <a:lnTo>
                  <a:pt x="0" y="0"/>
                </a:lnTo>
                <a:close/>
              </a:path>
            </a:pathLst>
          </a:custGeom>
          <a:blipFill>
            <a:blip r:embed="rId4"/>
            <a:stretch>
              <a:fillRect l="-228601" t="-981250"/>
            </a:stretch>
          </a:blipFill>
        </p:spPr>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textile-waste-clothes-recycling-fabric-textile-resize.jpg" descr="textile-waste-clothes-recycling-fabric-textile-resize.jpg"/>
          <p:cNvPicPr>
            <a:picLocks noGrp="1" noChangeAspect="1"/>
          </p:cNvPicPr>
          <p:nvPr>
            <p:ph type="pic" idx="21"/>
          </p:nvPr>
        </p:nvPicPr>
        <p:blipFill>
          <a:blip r:embed="rId2"/>
          <a:srcRect l="20479" r="20479"/>
          <a:stretch>
            <a:fillRect/>
          </a:stretch>
        </p:blipFill>
        <p:spPr>
          <a:xfrm>
            <a:off x="12192000" y="-25400"/>
            <a:ext cx="12192000" cy="13766800"/>
          </a:xfrm>
          <a:prstGeom prst="rect">
            <a:avLst/>
          </a:prstGeom>
        </p:spPr>
      </p:pic>
      <p:sp>
        <p:nvSpPr>
          <p:cNvPr id="188" name="Deșeurile de textile implică un proces complex de reciclare, respectiv majoritatea articolelor textile din toată lumea ajung la groapa de gunoi."/>
          <p:cNvSpPr txBox="1">
            <a:spLocks noGrp="1"/>
          </p:cNvSpPr>
          <p:nvPr>
            <p:ph type="title"/>
          </p:nvPr>
        </p:nvSpPr>
        <p:spPr>
          <a:xfrm>
            <a:off x="1269900" y="2707436"/>
            <a:ext cx="9652001" cy="7924803"/>
          </a:xfrm>
          <a:prstGeom prst="rect">
            <a:avLst/>
          </a:prstGeom>
        </p:spPr>
        <p:txBody>
          <a:bodyPr anchor="ctr"/>
          <a:lstStyle>
            <a:lvl1pPr defTabSz="751205">
              <a:defRPr sz="7644" spc="-229"/>
            </a:lvl1pPr>
          </a:lstStyle>
          <a:p>
            <a:r>
              <a:t>Deșeurile de textile implică un proces complex de reciclare, respectiv majoritatea articolelor textile din toată lumea ajung la groapa de gunoi.</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Acum întrebați-vă câte tricouri și articole de îmbrăcăminte veți folosi pe parcursul vieții și care va fi impactul lor asupra mediului?"/>
          <p:cNvSpPr txBox="1">
            <a:spLocks noGrp="1"/>
          </p:cNvSpPr>
          <p:nvPr>
            <p:ph type="title"/>
          </p:nvPr>
        </p:nvSpPr>
        <p:spPr>
          <a:xfrm>
            <a:off x="1805327" y="602459"/>
            <a:ext cx="20773346" cy="4495599"/>
          </a:xfrm>
          <a:prstGeom prst="rect">
            <a:avLst/>
          </a:prstGeom>
        </p:spPr>
        <p:txBody>
          <a:bodyPr anchor="ctr"/>
          <a:lstStyle>
            <a:lvl1pPr defTabSz="975360">
              <a:defRPr sz="8000" spc="-159">
                <a:gradFill flip="none" rotWithShape="1">
                  <a:gsLst>
                    <a:gs pos="0">
                      <a:srgbClr val="FF00D8"/>
                    </a:gs>
                    <a:gs pos="100000">
                      <a:srgbClr val="FF542E"/>
                    </a:gs>
                  </a:gsLst>
                  <a:lin ang="3960000" scaled="0"/>
                </a:gradFill>
              </a:defRPr>
            </a:lvl1pPr>
          </a:lstStyle>
          <a:p>
            <a:r>
              <a:t>Acum întrebați-vă câte tricouri și articole de îmbrăcăminte veți folosi pe parcursul vieții și care va fi impactul lor asupra mediului?</a:t>
            </a:r>
            <a:endParaRPr sz="480" spc="-9"/>
          </a:p>
        </p:txBody>
      </p:sp>
      <p:pic>
        <p:nvPicPr>
          <p:cNvPr id="191" name="isolated-clothes-on-the-rack-display-free-vector.jpg" descr="isolated-clothes-on-the-rack-display-free-vector.jpg"/>
          <p:cNvPicPr>
            <a:picLocks noChangeAspect="1"/>
          </p:cNvPicPr>
          <p:nvPr/>
        </p:nvPicPr>
        <p:blipFill>
          <a:blip r:embed="rId2"/>
          <a:stretch>
            <a:fillRect/>
          </a:stretch>
        </p:blipFill>
        <p:spPr>
          <a:xfrm>
            <a:off x="3597183" y="5010205"/>
            <a:ext cx="17189634" cy="83799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riozități"/>
          <p:cNvSpPr txBox="1">
            <a:spLocks noGrp="1"/>
          </p:cNvSpPr>
          <p:nvPr>
            <p:ph type="body" sz="half" idx="1"/>
          </p:nvPr>
        </p:nvSpPr>
        <p:spPr>
          <a:xfrm>
            <a:off x="1270000" y="28397"/>
            <a:ext cx="21844000" cy="4488604"/>
          </a:xfrm>
          <a:prstGeom prst="rect">
            <a:avLst/>
          </a:prstGeom>
        </p:spPr>
        <p:txBody>
          <a:bodyPr/>
          <a:lstStyle/>
          <a:p>
            <a:r>
              <a:t>Curiozități</a:t>
            </a:r>
          </a:p>
        </p:txBody>
      </p:sp>
      <p:sp>
        <p:nvSpPr>
          <p:cNvPr id="194" name="• 2700 litre de apa sunt folosiți pentru producerea unui tricou de bumbac, adică apa necesară unui om timp de trei ani;…"/>
          <p:cNvSpPr txBox="1">
            <a:spLocks noGrp="1"/>
          </p:cNvSpPr>
          <p:nvPr>
            <p:ph type="body" idx="21"/>
          </p:nvPr>
        </p:nvSpPr>
        <p:spPr>
          <a:xfrm>
            <a:off x="1270000" y="4471658"/>
            <a:ext cx="21844000" cy="8224646"/>
          </a:xfrm>
          <a:prstGeom prst="rect">
            <a:avLst/>
          </a:prstGeom>
          <a:gradFill>
            <a:gsLst>
              <a:gs pos="0">
                <a:schemeClr val="accent1">
                  <a:hueOff val="-446844"/>
                  <a:satOff val="-6226"/>
                  <a:lumOff val="18873"/>
                </a:schemeClr>
              </a:gs>
              <a:gs pos="100000">
                <a:schemeClr val="accent1">
                  <a:hueOff val="-15665233"/>
                  <a:satOff val="-9367"/>
                  <a:lumOff val="13315"/>
                </a:schemeClr>
              </a:gs>
            </a:gsLst>
            <a:lin ang="5400000"/>
          </a:gra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p>
            <a:pPr defTabSz="214884">
              <a:defRPr sz="4700">
                <a:solidFill>
                  <a:srgbClr val="FFFFFF"/>
                </a:solidFill>
              </a:defRPr>
            </a:pPr>
            <a:r>
              <a:rPr>
                <a:latin typeface="Arial"/>
                <a:ea typeface="Arial"/>
                <a:cs typeface="Arial"/>
                <a:sym typeface="Arial"/>
              </a:rPr>
              <a:t>• </a:t>
            </a:r>
            <a:r>
              <a:t>2700 litre de apa sunt folosiți pentru producerea unui tricou de bumbac, adică apa necesară unui om timp de trei ani;</a:t>
            </a:r>
          </a:p>
          <a:p>
            <a:pPr defTabSz="214884">
              <a:defRPr sz="4700">
                <a:solidFill>
                  <a:srgbClr val="FFFFFF"/>
                </a:solidFill>
              </a:defRPr>
            </a:pPr>
            <a:r>
              <a:rPr>
                <a:latin typeface="Arial"/>
                <a:ea typeface="Arial"/>
                <a:cs typeface="Arial"/>
                <a:sym typeface="Arial"/>
              </a:rPr>
              <a:t>• </a:t>
            </a:r>
            <a:r>
              <a:t>La cultivarea bumbacului sunt folosite mai multe pesticide și insecticide decât în orice alta cultură din lume;</a:t>
            </a:r>
          </a:p>
          <a:p>
            <a:pPr defTabSz="214884">
              <a:defRPr sz="4700">
                <a:solidFill>
                  <a:srgbClr val="FFFFFF"/>
                </a:solidFill>
              </a:defRPr>
            </a:pPr>
            <a:r>
              <a:rPr>
                <a:latin typeface="Arial"/>
                <a:ea typeface="Arial"/>
                <a:cs typeface="Arial"/>
                <a:sym typeface="Arial"/>
              </a:rPr>
              <a:t>• </a:t>
            </a:r>
            <a:r>
              <a:t>Anual sunt crescute 22,7 milioane de tone de bumbac în întreaga lume;</a:t>
            </a:r>
          </a:p>
          <a:p>
            <a:pPr defTabSz="214884">
              <a:defRPr sz="4700">
                <a:solidFill>
                  <a:srgbClr val="FFFFFF"/>
                </a:solidFill>
              </a:defRPr>
            </a:pPr>
            <a:r>
              <a:rPr>
                <a:latin typeface="Arial"/>
                <a:ea typeface="Arial"/>
                <a:cs typeface="Arial"/>
                <a:sym typeface="Arial"/>
              </a:rPr>
              <a:t>• </a:t>
            </a:r>
            <a:r>
              <a:t>Îmbrăcămintea tot mai ieftină și dorința publicului de a cumpara a stimulat producția globală între 1994 și 2014 cu 400%, aproape 80 de milioane de haine produse în fiecare an;</a:t>
            </a:r>
          </a:p>
          <a:p>
            <a:pPr defTabSz="214884">
              <a:defRPr sz="4700">
                <a:solidFill>
                  <a:srgbClr val="FFFFFF"/>
                </a:solidFill>
              </a:defRPr>
            </a:pPr>
            <a:r>
              <a:rPr>
                <a:latin typeface="Arial"/>
                <a:ea typeface="Arial"/>
                <a:cs typeface="Arial"/>
                <a:sym typeface="Arial"/>
              </a:rPr>
              <a:t>• </a:t>
            </a:r>
            <a:r>
              <a:t>Industria textilă este al doilea cel mai mare poluator în lume după industria petrolieră.</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 descr="Image"/>
          <p:cNvPicPr>
            <a:picLocks noGrp="1" noChangeAspect="1"/>
          </p:cNvPicPr>
          <p:nvPr>
            <p:ph type="pic" idx="21"/>
          </p:nvPr>
        </p:nvPicPr>
        <p:blipFill>
          <a:blip r:embed="rId2"/>
          <a:srcRect l="11118" r="21748"/>
          <a:stretch>
            <a:fillRect/>
          </a:stretch>
        </p:blipFill>
        <p:spPr>
          <a:xfrm>
            <a:off x="12204700" y="0"/>
            <a:ext cx="12192000" cy="13716000"/>
          </a:xfrm>
          <a:prstGeom prst="rect">
            <a:avLst/>
          </a:prstGeom>
        </p:spPr>
      </p:pic>
      <p:sp>
        <p:nvSpPr>
          <p:cNvPr id="197" name="Soluția este să consumăm rațional și responsabil! Consumul excesiv conduce la epuizarea resurselor naturale dar și poluarea mediului."/>
          <p:cNvSpPr txBox="1">
            <a:spLocks noGrp="1"/>
          </p:cNvSpPr>
          <p:nvPr>
            <p:ph type="title"/>
          </p:nvPr>
        </p:nvSpPr>
        <p:spPr>
          <a:xfrm>
            <a:off x="1268379" y="1871519"/>
            <a:ext cx="9652001" cy="9972962"/>
          </a:xfrm>
          <a:prstGeom prst="rect">
            <a:avLst/>
          </a:prstGeom>
        </p:spPr>
        <p:txBody>
          <a:bodyPr anchor="ctr"/>
          <a:lstStyle>
            <a:lvl1pPr defTabSz="792479">
              <a:defRPr sz="8064" spc="-241"/>
            </a:lvl1pPr>
          </a:lstStyle>
          <a:p>
            <a:r>
              <a:t>Soluția este să consumăm rațional și responsabil! Consumul excesiv conduce la epuizarea resurselor naturale dar și poluarea mediului.</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Economia liniară"/>
          <p:cNvSpPr txBox="1">
            <a:spLocks noGrp="1"/>
          </p:cNvSpPr>
          <p:nvPr>
            <p:ph type="ctrTitle"/>
          </p:nvPr>
        </p:nvSpPr>
        <p:spPr>
          <a:xfrm>
            <a:off x="1068934" y="100969"/>
            <a:ext cx="21844001" cy="3879454"/>
          </a:xfrm>
          <a:prstGeom prst="rect">
            <a:avLst/>
          </a:prstGeom>
        </p:spPr>
        <p:txBody>
          <a:bodyPr/>
          <a:lstStyle/>
          <a:p>
            <a:r>
              <a:t>Economia liniară</a:t>
            </a:r>
          </a:p>
        </p:txBody>
      </p:sp>
      <p:pic>
        <p:nvPicPr>
          <p:cNvPr id="200" name="Economie-liniara-1649x450-1.png" descr="Economie-liniara-1649x450-1.png"/>
          <p:cNvPicPr>
            <a:picLocks noChangeAspect="1"/>
          </p:cNvPicPr>
          <p:nvPr/>
        </p:nvPicPr>
        <p:blipFill>
          <a:blip r:embed="rId2"/>
          <a:srcRect r="11707"/>
          <a:stretch>
            <a:fillRect/>
          </a:stretch>
        </p:blipFill>
        <p:spPr>
          <a:xfrm>
            <a:off x="-629805" y="4218740"/>
            <a:ext cx="24779479" cy="76587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Economia circulară"/>
          <p:cNvSpPr txBox="1">
            <a:spLocks noGrp="1"/>
          </p:cNvSpPr>
          <p:nvPr>
            <p:ph type="body" sz="quarter" idx="1"/>
          </p:nvPr>
        </p:nvSpPr>
        <p:spPr>
          <a:xfrm>
            <a:off x="3300809" y="722369"/>
            <a:ext cx="17782382" cy="1664891"/>
          </a:xfrm>
          <a:prstGeom prst="rect">
            <a:avLst/>
          </a:prstGeom>
        </p:spPr>
        <p:txBody>
          <a:bodyPr/>
          <a:lstStyle>
            <a:lvl1pPr defTabSz="1121663">
              <a:defRPr sz="9200" spc="-183"/>
            </a:lvl1pPr>
          </a:lstStyle>
          <a:p>
            <a:r>
              <a:rPr dirty="0"/>
              <a:t>Economia </a:t>
            </a:r>
            <a:r>
              <a:rPr dirty="0" err="1"/>
              <a:t>circulară</a:t>
            </a:r>
            <a:endParaRPr dirty="0"/>
          </a:p>
        </p:txBody>
      </p:sp>
      <p:pic>
        <p:nvPicPr>
          <p:cNvPr id="223" name="Image" descr="Image"/>
          <p:cNvPicPr>
            <a:picLocks noChangeAspect="1"/>
          </p:cNvPicPr>
          <p:nvPr/>
        </p:nvPicPr>
        <p:blipFill>
          <a:blip r:embed="rId2"/>
          <a:stretch>
            <a:fillRect/>
          </a:stretch>
        </p:blipFill>
        <p:spPr>
          <a:xfrm>
            <a:off x="335445" y="2387260"/>
            <a:ext cx="23713109" cy="109631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 descr="Image"/>
          <p:cNvPicPr>
            <a:picLocks noGrp="1" noChangeAspect="1"/>
          </p:cNvPicPr>
          <p:nvPr>
            <p:ph type="pic" idx="21"/>
          </p:nvPr>
        </p:nvPicPr>
        <p:blipFill>
          <a:blip r:embed="rId2"/>
          <a:srcRect l="11118" r="21748"/>
          <a:stretch>
            <a:fillRect/>
          </a:stretch>
        </p:blipFill>
        <p:spPr>
          <a:xfrm>
            <a:off x="12204700" y="0"/>
            <a:ext cx="12192000" cy="13716000"/>
          </a:xfrm>
          <a:prstGeom prst="rect">
            <a:avLst/>
          </a:prstGeom>
        </p:spPr>
      </p:pic>
      <p:sp>
        <p:nvSpPr>
          <p:cNvPr id="197" name="Soluția este să consumăm rațional și responsabil! Consumul excesiv conduce la epuizarea resurselor naturale dar și poluarea mediului."/>
          <p:cNvSpPr txBox="1">
            <a:spLocks noGrp="1"/>
          </p:cNvSpPr>
          <p:nvPr>
            <p:ph type="title"/>
          </p:nvPr>
        </p:nvSpPr>
        <p:spPr>
          <a:xfrm>
            <a:off x="1268379" y="1871519"/>
            <a:ext cx="9652001" cy="9972962"/>
          </a:xfrm>
          <a:prstGeom prst="rect">
            <a:avLst/>
          </a:prstGeom>
        </p:spPr>
        <p:txBody>
          <a:bodyPr anchor="ctr">
            <a:normAutofit/>
          </a:bodyPr>
          <a:lstStyle>
            <a:lvl1pPr defTabSz="792479">
              <a:defRPr sz="8064" spc="-241"/>
            </a:lvl1pPr>
          </a:lstStyle>
          <a:p>
            <a:r>
              <a:rPr lang="ro-RO" dirty="0"/>
              <a:t>Exercițiu practic:</a:t>
            </a:r>
            <a:br>
              <a:rPr lang="ro-RO" dirty="0"/>
            </a:br>
            <a:r>
              <a:rPr lang="ro-RO" dirty="0"/>
              <a:t>Selectăm un produs și descriem împreună tot parcursul acestuia: de la resurse necesare, producere, consum până la faza de eliminare/reciclare. </a:t>
            </a:r>
            <a:endParaRPr dirty="0"/>
          </a:p>
        </p:txBody>
      </p:sp>
      <p:pic>
        <p:nvPicPr>
          <p:cNvPr id="3" name="Picture 2">
            <a:extLst>
              <a:ext uri="{FF2B5EF4-FFF2-40B4-BE49-F238E27FC236}">
                <a16:creationId xmlns:a16="http://schemas.microsoft.com/office/drawing/2014/main" id="{7B03F912-7E9E-1FFF-284F-AEB3CFFBF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5575" y="903985"/>
            <a:ext cx="10890250" cy="11908030"/>
          </a:xfrm>
          <a:prstGeom prst="rect">
            <a:avLst/>
          </a:prstGeom>
        </p:spPr>
      </p:pic>
    </p:spTree>
    <p:extLst>
      <p:ext uri="{BB962C8B-B14F-4D97-AF65-F5344CB8AC3E}">
        <p14:creationId xmlns:p14="http://schemas.microsoft.com/office/powerpoint/2010/main" val="38198420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age" descr="Image"/>
          <p:cNvPicPr>
            <a:picLocks noGrp="1" noChangeAspect="1"/>
          </p:cNvPicPr>
          <p:nvPr>
            <p:ph type="pic" idx="21"/>
          </p:nvPr>
        </p:nvPicPr>
        <p:blipFill>
          <a:blip r:embed="rId2"/>
          <a:srcRect l="11118" r="21748"/>
          <a:stretch>
            <a:fillRect/>
          </a:stretch>
        </p:blipFill>
        <p:spPr>
          <a:xfrm>
            <a:off x="12204700" y="0"/>
            <a:ext cx="12192000" cy="13716000"/>
          </a:xfrm>
          <a:prstGeom prst="rect">
            <a:avLst/>
          </a:prstGeom>
        </p:spPr>
      </p:pic>
      <p:sp>
        <p:nvSpPr>
          <p:cNvPr id="197" name="Soluția este să consumăm rațional și responsabil! Consumul excesiv conduce la epuizarea resurselor naturale dar și poluarea mediului."/>
          <p:cNvSpPr txBox="1">
            <a:spLocks noGrp="1"/>
          </p:cNvSpPr>
          <p:nvPr>
            <p:ph type="title"/>
          </p:nvPr>
        </p:nvSpPr>
        <p:spPr>
          <a:xfrm>
            <a:off x="1268379" y="1871519"/>
            <a:ext cx="9652001" cy="9972962"/>
          </a:xfrm>
          <a:prstGeom prst="rect">
            <a:avLst/>
          </a:prstGeom>
        </p:spPr>
        <p:txBody>
          <a:bodyPr anchor="ctr">
            <a:normAutofit/>
          </a:bodyPr>
          <a:lstStyle>
            <a:lvl1pPr defTabSz="792479">
              <a:defRPr sz="8064" spc="-241"/>
            </a:lvl1pPr>
          </a:lstStyle>
          <a:p>
            <a:r>
              <a:rPr lang="ro-RO" dirty="0"/>
              <a:t>Vizionare filmuleț:</a:t>
            </a:r>
            <a:br>
              <a:rPr lang="ro-RO" dirty="0"/>
            </a:br>
            <a:r>
              <a:rPr lang="ro-RO" dirty="0"/>
              <a:t>Povestea Lucrurilor</a:t>
            </a:r>
            <a:br>
              <a:rPr lang="ro-RO" dirty="0"/>
            </a:br>
            <a:r>
              <a:rPr lang="ro-RO" dirty="0">
                <a:hlinkClick r:id="rId3"/>
              </a:rPr>
              <a:t>https://www.youtube.com/watch?v=9GorqroigqM&amp;t=223s</a:t>
            </a:r>
            <a:endParaRPr dirty="0"/>
          </a:p>
        </p:txBody>
      </p:sp>
      <p:pic>
        <p:nvPicPr>
          <p:cNvPr id="4" name="Picture 3">
            <a:extLst>
              <a:ext uri="{FF2B5EF4-FFF2-40B4-BE49-F238E27FC236}">
                <a16:creationId xmlns:a16="http://schemas.microsoft.com/office/drawing/2014/main" id="{5C6E1CBE-7F28-FBAB-AF65-ED92130FB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3784" y="3037609"/>
            <a:ext cx="11593831" cy="7640781"/>
          </a:xfrm>
          <a:prstGeom prst="rect">
            <a:avLst/>
          </a:prstGeom>
        </p:spPr>
      </p:pic>
    </p:spTree>
    <p:extLst>
      <p:ext uri="{BB962C8B-B14F-4D97-AF65-F5344CB8AC3E}">
        <p14:creationId xmlns:p14="http://schemas.microsoft.com/office/powerpoint/2010/main" val="26928205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Stiati-ca-sticla-Medium.jpg" descr="Stiati-ca-sticla-Medium.jpg"/>
          <p:cNvPicPr>
            <a:picLocks noGrp="1" noChangeAspect="1"/>
          </p:cNvPicPr>
          <p:nvPr>
            <p:ph type="pic" idx="21"/>
          </p:nvPr>
        </p:nvPicPr>
        <p:blipFill>
          <a:blip r:embed="rId2"/>
          <a:srcRect l="19663" r="19663"/>
          <a:stretch>
            <a:fillRect/>
          </a:stretch>
        </p:blipFill>
        <p:spPr>
          <a:xfrm>
            <a:off x="12192000" y="-25400"/>
            <a:ext cx="12192000" cy="13766800"/>
          </a:xfrm>
          <a:prstGeom prst="rect">
            <a:avLst/>
          </a:prstGeom>
        </p:spPr>
      </p:pic>
      <p:sp>
        <p:nvSpPr>
          <p:cNvPr id="226" name="Exemple pozitive economie circulară"/>
          <p:cNvSpPr txBox="1">
            <a:spLocks noGrp="1"/>
          </p:cNvSpPr>
          <p:nvPr>
            <p:ph type="title"/>
          </p:nvPr>
        </p:nvSpPr>
        <p:spPr>
          <a:xfrm>
            <a:off x="1269900" y="151308"/>
            <a:ext cx="9652001" cy="3200203"/>
          </a:xfrm>
          <a:prstGeom prst="rect">
            <a:avLst/>
          </a:prstGeom>
        </p:spPr>
        <p:txBody>
          <a:bodyPr anchor="ctr"/>
          <a:lstStyle/>
          <a:p>
            <a:r>
              <a:rPr dirty="0" err="1"/>
              <a:t>Exemple</a:t>
            </a:r>
            <a:r>
              <a:rPr dirty="0"/>
              <a:t> </a:t>
            </a:r>
            <a:r>
              <a:rPr dirty="0" err="1"/>
              <a:t>pozitive</a:t>
            </a:r>
            <a:r>
              <a:rPr dirty="0"/>
              <a:t> </a:t>
            </a:r>
            <a:r>
              <a:rPr dirty="0" err="1"/>
              <a:t>economie</a:t>
            </a:r>
            <a:r>
              <a:rPr dirty="0"/>
              <a:t> </a:t>
            </a:r>
            <a:r>
              <a:rPr dirty="0" err="1"/>
              <a:t>circulară</a:t>
            </a:r>
            <a:endParaRPr dirty="0"/>
          </a:p>
        </p:txBody>
      </p:sp>
      <p:sp>
        <p:nvSpPr>
          <p:cNvPr id="227" name="Știați că:…"/>
          <p:cNvSpPr txBox="1">
            <a:spLocks noGrp="1"/>
          </p:cNvSpPr>
          <p:nvPr>
            <p:ph type="body" sz="half" idx="1"/>
          </p:nvPr>
        </p:nvSpPr>
        <p:spPr>
          <a:xfrm>
            <a:off x="783876" y="2936875"/>
            <a:ext cx="10624047" cy="9432628"/>
          </a:xfrm>
          <a:prstGeom prst="rect">
            <a:avLst/>
          </a:prstGeom>
        </p:spPr>
        <p:txBody>
          <a:bodyPr>
            <a:normAutofit fontScale="25000" lnSpcReduction="20000"/>
          </a:bodyPr>
          <a:lstStyle/>
          <a:p>
            <a:pPr defTabSz="709930">
              <a:defRPr sz="4644"/>
            </a:pPr>
            <a:r>
              <a:rPr dirty="0"/>
              <a:t>:</a:t>
            </a:r>
          </a:p>
          <a:p>
            <a:pPr marL="529716" indent="-409575" defTabSz="709930">
              <a:buClr>
                <a:srgbClr val="4D4D4D"/>
              </a:buClr>
              <a:buSzPct val="100000"/>
              <a:buFont typeface="Helvetica"/>
              <a:buChar char="•"/>
              <a:defRPr sz="3440">
                <a:latin typeface="Graphik"/>
                <a:ea typeface="Graphik"/>
                <a:cs typeface="Graphik"/>
                <a:sym typeface="Graphik"/>
              </a:defRPr>
            </a:pPr>
            <a:r>
              <a:rPr sz="17200" dirty="0" err="1"/>
              <a:t>Sticla</a:t>
            </a:r>
            <a:r>
              <a:rPr sz="17200" dirty="0"/>
              <a:t> se </a:t>
            </a:r>
            <a:r>
              <a:rPr sz="17200" dirty="0" err="1"/>
              <a:t>obține</a:t>
            </a:r>
            <a:r>
              <a:rPr sz="17200" dirty="0"/>
              <a:t> </a:t>
            </a:r>
            <a:r>
              <a:rPr sz="17200" dirty="0" err="1"/>
              <a:t>prin</a:t>
            </a:r>
            <a:r>
              <a:rPr sz="17200" dirty="0"/>
              <a:t> </a:t>
            </a:r>
            <a:r>
              <a:rPr sz="17200" dirty="0" err="1"/>
              <a:t>topirea</a:t>
            </a:r>
            <a:r>
              <a:rPr sz="17200" dirty="0"/>
              <a:t> </a:t>
            </a:r>
            <a:r>
              <a:rPr sz="17200" dirty="0" err="1"/>
              <a:t>unui</a:t>
            </a:r>
            <a:r>
              <a:rPr sz="17200" dirty="0"/>
              <a:t> </a:t>
            </a:r>
            <a:r>
              <a:rPr sz="17200" dirty="0" err="1"/>
              <a:t>amestec</a:t>
            </a:r>
            <a:r>
              <a:rPr sz="17200" dirty="0"/>
              <a:t> format din </a:t>
            </a:r>
            <a:r>
              <a:rPr sz="17200" dirty="0" err="1"/>
              <a:t>nisip</a:t>
            </a:r>
            <a:r>
              <a:rPr sz="17200" dirty="0"/>
              <a:t> de </a:t>
            </a:r>
            <a:r>
              <a:rPr sz="17200" dirty="0" err="1"/>
              <a:t>cuarț</a:t>
            </a:r>
            <a:r>
              <a:rPr sz="17200" dirty="0"/>
              <a:t>, </a:t>
            </a:r>
            <a:r>
              <a:rPr sz="17200" dirty="0" err="1"/>
              <a:t>sodă</a:t>
            </a:r>
            <a:r>
              <a:rPr sz="17200" dirty="0"/>
              <a:t> </a:t>
            </a:r>
            <a:r>
              <a:rPr sz="17200" dirty="0" err="1"/>
              <a:t>calcinată</a:t>
            </a:r>
            <a:r>
              <a:rPr sz="17200" dirty="0"/>
              <a:t> </a:t>
            </a:r>
            <a:r>
              <a:rPr sz="17200" dirty="0" err="1"/>
              <a:t>şi</a:t>
            </a:r>
            <a:r>
              <a:rPr sz="17200" dirty="0"/>
              <a:t> calcar;</a:t>
            </a:r>
          </a:p>
          <a:p>
            <a:pPr marL="529716" indent="-409575" defTabSz="709930">
              <a:buClr>
                <a:srgbClr val="4D4D4D"/>
              </a:buClr>
              <a:buSzPct val="100000"/>
              <a:buFont typeface="Helvetica"/>
              <a:buChar char="•"/>
              <a:defRPr sz="3440">
                <a:latin typeface="Graphik"/>
                <a:ea typeface="Graphik"/>
                <a:cs typeface="Graphik"/>
                <a:sym typeface="Graphik"/>
              </a:defRPr>
            </a:pPr>
            <a:r>
              <a:rPr sz="17200" dirty="0" err="1"/>
              <a:t>Sticla</a:t>
            </a:r>
            <a:r>
              <a:rPr sz="17200" dirty="0"/>
              <a:t> nu se </a:t>
            </a:r>
            <a:r>
              <a:rPr sz="17200" dirty="0" err="1"/>
              <a:t>deteriorează</a:t>
            </a:r>
            <a:r>
              <a:rPr sz="17200" dirty="0"/>
              <a:t>, nu </a:t>
            </a:r>
            <a:r>
              <a:rPr sz="17200" dirty="0" err="1"/>
              <a:t>corodează</a:t>
            </a:r>
            <a:r>
              <a:rPr sz="17200" dirty="0"/>
              <a:t>, nu se </a:t>
            </a:r>
            <a:r>
              <a:rPr sz="17200" dirty="0" err="1"/>
              <a:t>pătează</a:t>
            </a:r>
            <a:r>
              <a:rPr sz="17200" dirty="0"/>
              <a:t> </a:t>
            </a:r>
            <a:r>
              <a:rPr sz="17200" dirty="0" err="1"/>
              <a:t>și</a:t>
            </a:r>
            <a:r>
              <a:rPr sz="17200" dirty="0"/>
              <a:t> nu se </a:t>
            </a:r>
            <a:r>
              <a:rPr sz="17200" dirty="0" err="1"/>
              <a:t>decolorează</a:t>
            </a:r>
            <a:r>
              <a:rPr sz="17200" dirty="0"/>
              <a:t>, </a:t>
            </a:r>
            <a:r>
              <a:rPr sz="17200" dirty="0" err="1"/>
              <a:t>astfel</a:t>
            </a:r>
            <a:r>
              <a:rPr sz="17200" dirty="0"/>
              <a:t> </a:t>
            </a:r>
            <a:r>
              <a:rPr sz="17200" dirty="0" err="1"/>
              <a:t>încât</a:t>
            </a:r>
            <a:r>
              <a:rPr sz="17200" dirty="0"/>
              <a:t> </a:t>
            </a:r>
            <a:r>
              <a:rPr sz="17200" dirty="0" err="1"/>
              <a:t>produsele</a:t>
            </a:r>
            <a:r>
              <a:rPr sz="17200" dirty="0"/>
              <a:t> din </a:t>
            </a:r>
            <a:r>
              <a:rPr sz="17200" dirty="0" err="1"/>
              <a:t>interiorul</a:t>
            </a:r>
            <a:r>
              <a:rPr sz="17200" dirty="0"/>
              <a:t> </a:t>
            </a:r>
            <a:r>
              <a:rPr sz="17200" dirty="0" err="1"/>
              <a:t>unui</a:t>
            </a:r>
            <a:r>
              <a:rPr sz="17200" dirty="0"/>
              <a:t> recipient nu sunt </a:t>
            </a:r>
            <a:r>
              <a:rPr sz="17200" dirty="0" err="1"/>
              <a:t>afectat</a:t>
            </a:r>
            <a:r>
              <a:rPr sz="17200" dirty="0"/>
              <a:t>;</a:t>
            </a:r>
          </a:p>
          <a:p>
            <a:pPr marL="529716" indent="-409575" defTabSz="709930">
              <a:buClr>
                <a:srgbClr val="4D4D4D"/>
              </a:buClr>
              <a:buSzPct val="100000"/>
              <a:buFont typeface="Helvetica"/>
              <a:buChar char="•"/>
              <a:defRPr sz="3440">
                <a:latin typeface="Graphik"/>
                <a:ea typeface="Graphik"/>
                <a:cs typeface="Graphik"/>
                <a:sym typeface="Graphik"/>
              </a:defRPr>
            </a:pPr>
            <a:r>
              <a:rPr sz="17200" dirty="0" err="1"/>
              <a:t>Sticla</a:t>
            </a:r>
            <a:r>
              <a:rPr sz="17200" dirty="0"/>
              <a:t> se </a:t>
            </a:r>
            <a:r>
              <a:rPr sz="17200" dirty="0" err="1"/>
              <a:t>descompune</a:t>
            </a:r>
            <a:r>
              <a:rPr sz="17200" dirty="0"/>
              <a:t> </a:t>
            </a:r>
            <a:r>
              <a:rPr sz="17200" dirty="0" err="1"/>
              <a:t>în</a:t>
            </a:r>
            <a:r>
              <a:rPr sz="17200" dirty="0"/>
              <a:t> </a:t>
            </a:r>
            <a:r>
              <a:rPr sz="17200" dirty="0" err="1"/>
              <a:t>aproximativ</a:t>
            </a:r>
            <a:r>
              <a:rPr sz="17200" dirty="0"/>
              <a:t> un </a:t>
            </a:r>
            <a:r>
              <a:rPr sz="17200" dirty="0" err="1"/>
              <a:t>milion</a:t>
            </a:r>
            <a:r>
              <a:rPr sz="17200" dirty="0"/>
              <a:t> de ani, </a:t>
            </a:r>
            <a:r>
              <a:rPr sz="17200" dirty="0" err="1"/>
              <a:t>fiind</a:t>
            </a:r>
            <a:r>
              <a:rPr sz="17200" dirty="0"/>
              <a:t>, de </a:t>
            </a:r>
            <a:r>
              <a:rPr sz="17200" dirty="0" err="1"/>
              <a:t>departe</a:t>
            </a:r>
            <a:r>
              <a:rPr sz="17200" dirty="0"/>
              <a:t>, </a:t>
            </a:r>
            <a:r>
              <a:rPr sz="17200" dirty="0" err="1"/>
              <a:t>cel</a:t>
            </a:r>
            <a:r>
              <a:rPr sz="17200" dirty="0"/>
              <a:t> </a:t>
            </a:r>
            <a:r>
              <a:rPr sz="17200" dirty="0" err="1"/>
              <a:t>mai</a:t>
            </a:r>
            <a:r>
              <a:rPr sz="17200" dirty="0"/>
              <a:t> </a:t>
            </a:r>
            <a:r>
              <a:rPr sz="17200" dirty="0" err="1"/>
              <a:t>rezistent</a:t>
            </a:r>
            <a:r>
              <a:rPr sz="17200" dirty="0"/>
              <a:t> </a:t>
            </a:r>
            <a:r>
              <a:rPr sz="17200" dirty="0" err="1"/>
              <a:t>deșeu</a:t>
            </a:r>
            <a:r>
              <a:rPr sz="17200" dirty="0"/>
              <a:t> </a:t>
            </a:r>
            <a:r>
              <a:rPr sz="17200" dirty="0" err="1"/>
              <a:t>produs</a:t>
            </a:r>
            <a:r>
              <a:rPr sz="17200" dirty="0"/>
              <a:t> de </a:t>
            </a:r>
            <a:r>
              <a:rPr sz="17200" dirty="0" err="1"/>
              <a:t>umanitate</a:t>
            </a:r>
            <a:r>
              <a:rPr sz="17200" dirty="0"/>
              <a:t>.</a:t>
            </a:r>
          </a:p>
          <a:p>
            <a:pPr marL="529716" indent="-409575" defTabSz="709930">
              <a:buClr>
                <a:srgbClr val="4D4D4D"/>
              </a:buClr>
              <a:buSzPct val="100000"/>
              <a:buFont typeface="Helvetica"/>
              <a:buChar char="•"/>
              <a:defRPr sz="3440">
                <a:latin typeface="Graphik"/>
                <a:ea typeface="Graphik"/>
                <a:cs typeface="Graphik"/>
                <a:sym typeface="Graphik"/>
              </a:defRPr>
            </a:pPr>
            <a:r>
              <a:rPr sz="17200" dirty="0" err="1"/>
              <a:t>Sticla</a:t>
            </a:r>
            <a:r>
              <a:rPr sz="17200" dirty="0"/>
              <a:t>, pe </a:t>
            </a:r>
            <a:r>
              <a:rPr sz="17200" dirty="0" err="1"/>
              <a:t>lângă</a:t>
            </a:r>
            <a:r>
              <a:rPr sz="17200" dirty="0"/>
              <a:t> carton, </a:t>
            </a:r>
            <a:r>
              <a:rPr sz="17200" dirty="0" err="1"/>
              <a:t>hârtie</a:t>
            </a:r>
            <a:r>
              <a:rPr sz="17200" dirty="0"/>
              <a:t> </a:t>
            </a:r>
            <a:r>
              <a:rPr sz="17200" dirty="0" err="1"/>
              <a:t>şi</a:t>
            </a:r>
            <a:r>
              <a:rPr sz="17200" dirty="0"/>
              <a:t> plastic, </a:t>
            </a:r>
            <a:r>
              <a:rPr sz="17200" dirty="0" err="1"/>
              <a:t>este</a:t>
            </a:r>
            <a:r>
              <a:rPr sz="17200" dirty="0"/>
              <a:t> </a:t>
            </a:r>
            <a:r>
              <a:rPr sz="17200" dirty="0" err="1"/>
              <a:t>cel</a:t>
            </a:r>
            <a:r>
              <a:rPr sz="17200" dirty="0"/>
              <a:t> </a:t>
            </a:r>
            <a:r>
              <a:rPr sz="17200" dirty="0" err="1"/>
              <a:t>mai</a:t>
            </a:r>
            <a:r>
              <a:rPr sz="17200" dirty="0"/>
              <a:t> </a:t>
            </a:r>
            <a:r>
              <a:rPr sz="17200" dirty="0" err="1"/>
              <a:t>utilizat</a:t>
            </a:r>
            <a:r>
              <a:rPr sz="17200" dirty="0"/>
              <a:t> </a:t>
            </a:r>
            <a:r>
              <a:rPr sz="17200" dirty="0" err="1"/>
              <a:t>ambalaj</a:t>
            </a:r>
            <a:r>
              <a:rPr sz="17200" dirty="0"/>
              <a:t> </a:t>
            </a:r>
            <a:r>
              <a:rPr sz="17200" dirty="0" err="1"/>
              <a:t>folosit</a:t>
            </a:r>
            <a:r>
              <a:rPr sz="17200" dirty="0"/>
              <a:t> </a:t>
            </a:r>
            <a:r>
              <a:rPr sz="17200" dirty="0" err="1"/>
              <a:t>în</a:t>
            </a:r>
            <a:r>
              <a:rPr sz="17200" dirty="0"/>
              <a:t> </a:t>
            </a:r>
            <a:r>
              <a:rPr sz="17200" dirty="0" err="1"/>
              <a:t>casă</a:t>
            </a:r>
            <a:r>
              <a:rPr sz="17200" dirty="0"/>
              <a:t>.</a:t>
            </a:r>
          </a:p>
          <a:p>
            <a:pPr marL="529716" indent="-409575" defTabSz="709930">
              <a:buClr>
                <a:srgbClr val="4D4D4D"/>
              </a:buClr>
              <a:buSzPct val="100000"/>
              <a:buFont typeface="Helvetica"/>
              <a:buChar char="•"/>
              <a:defRPr sz="3440">
                <a:latin typeface="Graphik"/>
                <a:ea typeface="Graphik"/>
                <a:cs typeface="Graphik"/>
                <a:sym typeface="Graphik"/>
              </a:defRPr>
            </a:pPr>
            <a:r>
              <a:rPr sz="17200" dirty="0" err="1"/>
              <a:t>Sticla</a:t>
            </a:r>
            <a:r>
              <a:rPr sz="17200" dirty="0"/>
              <a:t> se </a:t>
            </a:r>
            <a:r>
              <a:rPr sz="17200" dirty="0" err="1"/>
              <a:t>reciclează</a:t>
            </a:r>
            <a:r>
              <a:rPr sz="17200" dirty="0"/>
              <a:t> 100% </a:t>
            </a:r>
            <a:r>
              <a:rPr sz="17200" dirty="0" err="1"/>
              <a:t>și</a:t>
            </a:r>
            <a:r>
              <a:rPr sz="17200" dirty="0"/>
              <a:t> </a:t>
            </a:r>
            <a:r>
              <a:rPr sz="17200" dirty="0" err="1"/>
              <a:t>poate</a:t>
            </a:r>
            <a:r>
              <a:rPr sz="17200" dirty="0"/>
              <a:t> </a:t>
            </a:r>
            <a:r>
              <a:rPr sz="17200" dirty="0" err="1"/>
              <a:t>trece</a:t>
            </a:r>
            <a:r>
              <a:rPr sz="17200" dirty="0"/>
              <a:t> la </a:t>
            </a:r>
            <a:r>
              <a:rPr sz="17200" dirty="0" err="1"/>
              <a:t>nesfârșit</a:t>
            </a:r>
            <a:r>
              <a:rPr sz="17200" dirty="0"/>
              <a:t> </a:t>
            </a:r>
            <a:r>
              <a:rPr sz="17200" dirty="0" err="1"/>
              <a:t>prin</a:t>
            </a:r>
            <a:r>
              <a:rPr sz="17200" dirty="0"/>
              <a:t> </a:t>
            </a:r>
            <a:r>
              <a:rPr sz="17200" dirty="0" err="1"/>
              <a:t>acest</a:t>
            </a:r>
            <a:r>
              <a:rPr sz="17200" dirty="0"/>
              <a:t> </a:t>
            </a:r>
            <a:r>
              <a:rPr sz="17200" dirty="0" err="1"/>
              <a:t>proces</a:t>
            </a:r>
            <a:r>
              <a:rPr sz="17200" dirty="0"/>
              <a:t> </a:t>
            </a:r>
            <a:r>
              <a:rPr sz="17200" dirty="0" err="1"/>
              <a:t>fără</a:t>
            </a:r>
            <a:r>
              <a:rPr sz="17200" dirty="0"/>
              <a:t> a se </a:t>
            </a:r>
            <a:r>
              <a:rPr sz="17200" dirty="0" err="1"/>
              <a:t>pierde</a:t>
            </a:r>
            <a:r>
              <a:rPr sz="17200" dirty="0"/>
              <a:t> din </a:t>
            </a:r>
            <a:r>
              <a:rPr sz="17200" dirty="0" err="1"/>
              <a:t>cantitatea</a:t>
            </a:r>
            <a:r>
              <a:rPr sz="17200" dirty="0"/>
              <a:t> </a:t>
            </a:r>
            <a:r>
              <a:rPr sz="17200" dirty="0" err="1"/>
              <a:t>sau</a:t>
            </a:r>
            <a:r>
              <a:rPr sz="17200" dirty="0"/>
              <a:t> din </a:t>
            </a:r>
            <a:r>
              <a:rPr sz="17200" dirty="0" err="1"/>
              <a:t>puritatea</a:t>
            </a:r>
            <a:r>
              <a:rPr sz="17200" dirty="0"/>
              <a:t> </a:t>
            </a:r>
            <a:r>
              <a:rPr sz="17200" dirty="0" err="1"/>
              <a:t>ei</a:t>
            </a:r>
            <a:r>
              <a:rPr sz="17200" dirty="0"/>
              <a:t>?</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Știați că?"/>
          <p:cNvSpPr txBox="1">
            <a:spLocks noGrp="1"/>
          </p:cNvSpPr>
          <p:nvPr>
            <p:ph type="body" sz="quarter" idx="1"/>
          </p:nvPr>
        </p:nvSpPr>
        <p:spPr>
          <a:xfrm>
            <a:off x="9428658" y="651424"/>
            <a:ext cx="12384684" cy="2231476"/>
          </a:xfrm>
          <a:prstGeom prst="rect">
            <a:avLst/>
          </a:prstGeom>
        </p:spPr>
        <p:txBody>
          <a:bodyPr/>
          <a:lstStyle>
            <a:lvl1pPr defTabSz="2072588">
              <a:defRPr sz="12750" spc="-255">
                <a:gradFill flip="none" rotWithShape="1">
                  <a:gsLst>
                    <a:gs pos="0">
                      <a:schemeClr val="accent3"/>
                    </a:gs>
                    <a:gs pos="100000">
                      <a:schemeClr val="accent3">
                        <a:hueOff val="806941"/>
                        <a:lumOff val="-19371"/>
                      </a:schemeClr>
                    </a:gs>
                  </a:gsLst>
                  <a:lin ang="3960000" scaled="0"/>
                </a:gradFill>
              </a:defRPr>
            </a:lvl1pPr>
          </a:lstStyle>
          <a:p>
            <a:r>
              <a:t>Știați că?</a:t>
            </a:r>
          </a:p>
        </p:txBody>
      </p:sp>
      <p:sp>
        <p:nvSpPr>
          <p:cNvPr id="230" name="O tonă de hârtie reciclată salvează de la tăiere 17 arbori maturi?…"/>
          <p:cNvSpPr txBox="1">
            <a:spLocks noGrp="1"/>
          </p:cNvSpPr>
          <p:nvPr>
            <p:ph type="body" idx="21"/>
          </p:nvPr>
        </p:nvSpPr>
        <p:spPr>
          <a:xfrm>
            <a:off x="11328400" y="3035300"/>
            <a:ext cx="12486184" cy="993596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753618" indent="-657225" algn="l" defTabSz="1682495">
              <a:spcBef>
                <a:spcPts val="1600"/>
              </a:spcBef>
              <a:buClr>
                <a:srgbClr val="4D4D4D"/>
              </a:buClr>
              <a:buSzPct val="100000"/>
              <a:buFont typeface="Helvetica"/>
              <a:buChar char="•"/>
              <a:defRPr sz="3312">
                <a:latin typeface="Graphik"/>
                <a:ea typeface="Graphik"/>
                <a:cs typeface="Graphik"/>
                <a:sym typeface="Graphik"/>
              </a:defRPr>
            </a:pPr>
            <a:r>
              <a:t>O tonă de hârtie reciclată salvează de la tăiere 17 arbori maturi?</a:t>
            </a:r>
          </a:p>
          <a:p>
            <a:pPr marL="797433" indent="-701040" algn="l" defTabSz="1682495">
              <a:spcBef>
                <a:spcPts val="1600"/>
              </a:spcBef>
              <a:buClr>
                <a:srgbClr val="666666"/>
              </a:buClr>
              <a:buSzPct val="100000"/>
              <a:buFont typeface="Helvetica"/>
              <a:buChar char="•"/>
              <a:defRPr sz="3312">
                <a:latin typeface="Graphik"/>
                <a:ea typeface="Graphik"/>
                <a:cs typeface="Graphik"/>
                <a:sym typeface="Graphik"/>
              </a:defRPr>
            </a:pPr>
            <a:r>
              <a:t>Reciclarea unei tone de hârtie poate economisi aproximativ 26 de tone de apă </a:t>
            </a:r>
          </a:p>
          <a:p>
            <a:pPr marL="753618" indent="-657225" algn="l" defTabSz="1682495">
              <a:spcBef>
                <a:spcPts val="1600"/>
              </a:spcBef>
              <a:buClr>
                <a:srgbClr val="4D4D4D"/>
              </a:buClr>
              <a:buSzPct val="100000"/>
              <a:buFont typeface="Helvetica"/>
              <a:buChar char="•"/>
              <a:defRPr sz="3312">
                <a:latin typeface="Graphik"/>
                <a:ea typeface="Graphik"/>
                <a:cs typeface="Graphik"/>
                <a:sym typeface="Graphik"/>
              </a:defRPr>
            </a:pPr>
            <a:r>
              <a:t>Aproximativ 35% din copacii tăiați pe întreaga planetă sunt folosiți pentru producerea de hârtie?</a:t>
            </a:r>
          </a:p>
          <a:p>
            <a:pPr marL="753618" indent="-657225" algn="l" defTabSz="1682495">
              <a:spcBef>
                <a:spcPts val="1600"/>
              </a:spcBef>
              <a:buClr>
                <a:srgbClr val="4D4D4D"/>
              </a:buClr>
              <a:buSzPct val="100000"/>
              <a:buFont typeface="Helvetica"/>
              <a:buChar char="•"/>
              <a:defRPr sz="3312">
                <a:latin typeface="Graphik"/>
                <a:ea typeface="Graphik"/>
                <a:cs typeface="Graphik"/>
                <a:sym typeface="Graphik"/>
              </a:defRPr>
            </a:pPr>
            <a:r>
              <a:t>Procesul de reciclare al hârtiei generează cu 70% mai puţină poluare decât producerea hârtiei din materie primă?</a:t>
            </a:r>
          </a:p>
          <a:p>
            <a:pPr marL="753618" indent="-657225" algn="l" defTabSz="1682495">
              <a:spcBef>
                <a:spcPts val="1600"/>
              </a:spcBef>
              <a:buClr>
                <a:srgbClr val="4D4D4D"/>
              </a:buClr>
              <a:buSzPct val="100000"/>
              <a:buFont typeface="Helvetica"/>
              <a:buChar char="•"/>
              <a:defRPr sz="3312">
                <a:latin typeface="Graphik"/>
                <a:ea typeface="Graphik"/>
                <a:cs typeface="Graphik"/>
                <a:sym typeface="Graphik"/>
              </a:defRPr>
            </a:pPr>
            <a:r>
              <a:t>Hârtia nu poate fi reciclată la infinit, prin urmare, hârtia pentru imprimante poate fi reciclată până la cel mult 7 cicluri, urmând ca ulterior să fie folosită pentru realizarea cartoanelor</a:t>
            </a:r>
          </a:p>
          <a:p>
            <a:pPr marL="753618" indent="-657225" algn="l" defTabSz="1682495">
              <a:spcBef>
                <a:spcPts val="1600"/>
              </a:spcBef>
              <a:buClr>
                <a:srgbClr val="4D4D4D"/>
              </a:buClr>
              <a:buSzPct val="100000"/>
              <a:buFont typeface="Helvetica"/>
              <a:buChar char="•"/>
              <a:defRPr sz="3312">
                <a:latin typeface="Graphik"/>
                <a:ea typeface="Graphik"/>
                <a:cs typeface="Graphik"/>
                <a:sym typeface="Graphik"/>
              </a:defRPr>
            </a:pPr>
            <a:r>
              <a:t>Pentru a compensa pierderea de copaci din ultimul deceniu, ar trebui ca fiecare persoană de pe Pământ să planteze 2 copaci pe an şi să-i îngrijească timp de 10 ani? </a:t>
            </a:r>
          </a:p>
        </p:txBody>
      </p:sp>
      <p:pic>
        <p:nvPicPr>
          <p:cNvPr id="231" name="34772299-save-the-earth-or-stop-global-warming-concept-present-by-the-tree-with-green-recycle-sign-leaf-isola-removebg-preview.png" descr="34772299-save-the-earth-or-stop-global-warming-concept-present-by-the-tree-with-green-recycle-sign-leaf-isola-removebg-preview.png"/>
          <p:cNvPicPr>
            <a:picLocks noChangeAspect="1"/>
          </p:cNvPicPr>
          <p:nvPr/>
        </p:nvPicPr>
        <p:blipFill>
          <a:blip r:embed="rId2"/>
          <a:stretch>
            <a:fillRect/>
          </a:stretch>
        </p:blipFill>
        <p:spPr>
          <a:xfrm>
            <a:off x="-674539" y="291777"/>
            <a:ext cx="12718505" cy="1271850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594AA-F772-6980-45DA-25E7B49B2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21" y="-47375"/>
            <a:ext cx="24552442" cy="13810749"/>
          </a:xfrm>
          <a:prstGeom prst="rect">
            <a:avLst/>
          </a:prstGeom>
        </p:spPr>
      </p:pic>
      <p:sp>
        <p:nvSpPr>
          <p:cNvPr id="155" name="Scopul acestei prezentări este de a vă ajuta să deveniți mai conștienți despre ciclul de viață complet a obiectelor din jur."/>
          <p:cNvSpPr txBox="1">
            <a:spLocks noGrp="1"/>
          </p:cNvSpPr>
          <p:nvPr>
            <p:ph type="body" sz="half" idx="1"/>
          </p:nvPr>
        </p:nvSpPr>
        <p:spPr>
          <a:xfrm>
            <a:off x="1270000" y="4467601"/>
            <a:ext cx="21844000" cy="5362331"/>
          </a:xfrm>
          <a:prstGeom prst="rect">
            <a:avLst/>
          </a:prstGeom>
          <a:solidFill>
            <a:schemeClr val="bg1"/>
          </a:solidFill>
        </p:spPr>
        <p:txBody>
          <a:bodyPr anchor="ctr">
            <a:normAutofit/>
          </a:bodyPr>
          <a:lstStyle>
            <a:lvl1pPr defTabSz="825500">
              <a:defRPr sz="8400" spc="-252">
                <a:gradFill flip="none" rotWithShape="1">
                  <a:gsLst>
                    <a:gs pos="0">
                      <a:srgbClr val="5E03FF"/>
                    </a:gs>
                    <a:gs pos="100000">
                      <a:srgbClr val="FF00F7"/>
                    </a:gs>
                  </a:gsLst>
                  <a:lin ang="3960000" scaled="0"/>
                </a:gradFill>
              </a:defRPr>
            </a:lvl1pPr>
          </a:lstStyle>
          <a:p>
            <a:r>
              <a:rPr sz="9500" b="1" dirty="0" err="1"/>
              <a:t>Scopul</a:t>
            </a:r>
            <a:r>
              <a:rPr sz="9500" b="1" dirty="0"/>
              <a:t> </a:t>
            </a:r>
            <a:r>
              <a:rPr sz="9500" b="1" dirty="0" err="1"/>
              <a:t>acest</a:t>
            </a:r>
            <a:r>
              <a:rPr lang="ro-RO" sz="9500" b="1" dirty="0"/>
              <a:t>ui curs</a:t>
            </a:r>
            <a:r>
              <a:rPr sz="9500" b="1" dirty="0"/>
              <a:t> </a:t>
            </a:r>
            <a:r>
              <a:rPr sz="9500" b="1" dirty="0" err="1"/>
              <a:t>este</a:t>
            </a:r>
            <a:r>
              <a:rPr sz="9500" b="1" dirty="0"/>
              <a:t> de a </a:t>
            </a:r>
            <a:r>
              <a:rPr sz="9500" b="1" dirty="0" err="1"/>
              <a:t>vă</a:t>
            </a:r>
            <a:r>
              <a:rPr sz="9500" b="1" dirty="0"/>
              <a:t> </a:t>
            </a:r>
            <a:r>
              <a:rPr sz="9500" b="1" dirty="0" err="1"/>
              <a:t>ajuta</a:t>
            </a:r>
            <a:r>
              <a:rPr sz="9500" b="1" dirty="0"/>
              <a:t> </a:t>
            </a:r>
            <a:r>
              <a:rPr sz="9500" b="1" dirty="0" err="1"/>
              <a:t>să</a:t>
            </a:r>
            <a:r>
              <a:rPr sz="9500" b="1" dirty="0"/>
              <a:t> </a:t>
            </a:r>
            <a:r>
              <a:rPr sz="9500" b="1" dirty="0" err="1"/>
              <a:t>deveniți</a:t>
            </a:r>
            <a:r>
              <a:rPr sz="9500" b="1" dirty="0"/>
              <a:t> </a:t>
            </a:r>
            <a:r>
              <a:rPr sz="9500" b="1" dirty="0" err="1"/>
              <a:t>mai</a:t>
            </a:r>
            <a:r>
              <a:rPr sz="9500" b="1" dirty="0"/>
              <a:t> </a:t>
            </a:r>
            <a:r>
              <a:rPr sz="9500" b="1" dirty="0" err="1"/>
              <a:t>conștienți</a:t>
            </a:r>
            <a:r>
              <a:rPr sz="9500" b="1" dirty="0"/>
              <a:t> </a:t>
            </a:r>
            <a:r>
              <a:rPr sz="9500" b="1" dirty="0" err="1"/>
              <a:t>despre</a:t>
            </a:r>
            <a:r>
              <a:rPr sz="9500" b="1" dirty="0"/>
              <a:t> </a:t>
            </a:r>
            <a:r>
              <a:rPr lang="ro-RO" sz="9500" b="1" dirty="0"/>
              <a:t>producție și consum sustenabil.</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Știați că:"/>
          <p:cNvSpPr txBox="1">
            <a:spLocks noGrp="1"/>
          </p:cNvSpPr>
          <p:nvPr>
            <p:ph type="body" sz="quarter" idx="1"/>
          </p:nvPr>
        </p:nvSpPr>
        <p:spPr>
          <a:xfrm>
            <a:off x="330646" y="596457"/>
            <a:ext cx="14622860" cy="2286443"/>
          </a:xfrm>
          <a:prstGeom prst="rect">
            <a:avLst/>
          </a:prstGeom>
        </p:spPr>
        <p:txBody>
          <a:bodyPr/>
          <a:lstStyle>
            <a:lvl1pPr defTabSz="2096971">
              <a:defRPr sz="12900" spc="-258">
                <a:gradFill flip="none" rotWithShape="1">
                  <a:gsLst>
                    <a:gs pos="0">
                      <a:srgbClr val="1E98FD"/>
                    </a:gs>
                    <a:gs pos="100000">
                      <a:schemeClr val="accent1">
                        <a:hueOff val="117587"/>
                        <a:lumOff val="-11400"/>
                      </a:schemeClr>
                    </a:gs>
                  </a:gsLst>
                  <a:lin ang="3960000" scaled="0"/>
                </a:gradFill>
              </a:defRPr>
            </a:lvl1pPr>
          </a:lstStyle>
          <a:p>
            <a:r>
              <a:t>Știați că:</a:t>
            </a:r>
          </a:p>
        </p:txBody>
      </p:sp>
      <p:sp>
        <p:nvSpPr>
          <p:cNvPr id="234" name="Deșeuri de echipamente electrice și electronice, prescurtat „DEEE” cuprinde orice echipament care se conectează la priză, are un cablu, baterie sau placă de circuit.…"/>
          <p:cNvSpPr txBox="1">
            <a:spLocks noGrp="1"/>
          </p:cNvSpPr>
          <p:nvPr>
            <p:ph type="body" idx="21"/>
          </p:nvPr>
        </p:nvSpPr>
        <p:spPr>
          <a:xfrm>
            <a:off x="838200" y="3390900"/>
            <a:ext cx="13607753" cy="922764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731774" indent="-638175" algn="l" defTabSz="1633727">
              <a:spcBef>
                <a:spcPts val="1600"/>
              </a:spcBef>
              <a:buClr>
                <a:srgbClr val="4D4D4D"/>
              </a:buClr>
              <a:buSzPct val="100000"/>
              <a:buFont typeface="Helvetica"/>
              <a:buChar char="•"/>
              <a:defRPr sz="3216">
                <a:latin typeface="Graphik"/>
                <a:ea typeface="Graphik"/>
                <a:cs typeface="Graphik"/>
                <a:sym typeface="Graphik"/>
              </a:defRPr>
            </a:pPr>
            <a:r>
              <a:t>Deșeuri de echipamente electrice și electronice, prescurtat „DEEE” cuprinde orice echipament care se conectează la priză, are un cablu, baterie sau placă de circuit.</a:t>
            </a:r>
          </a:p>
          <a:p>
            <a:pPr marL="731774" indent="-638175" algn="l" defTabSz="1633727">
              <a:spcBef>
                <a:spcPts val="1600"/>
              </a:spcBef>
              <a:buClr>
                <a:srgbClr val="4D4D4D"/>
              </a:buClr>
              <a:buSzPct val="100000"/>
              <a:buFont typeface="Helvetica"/>
              <a:buChar char="•"/>
              <a:defRPr sz="3216">
                <a:latin typeface="Graphik"/>
                <a:ea typeface="Graphik"/>
                <a:cs typeface="Graphik"/>
                <a:sym typeface="Graphik"/>
              </a:defRPr>
            </a:pPr>
            <a:r>
              <a:t>DEEE au un grad ridicat de reciclare-reutilizare, între 85-90%?</a:t>
            </a:r>
          </a:p>
          <a:p>
            <a:pPr marL="774319" indent="-680720" algn="l" defTabSz="1633727">
              <a:spcBef>
                <a:spcPts val="1600"/>
              </a:spcBef>
              <a:buClr>
                <a:srgbClr val="666666"/>
              </a:buClr>
              <a:buSzPct val="100000"/>
              <a:buFont typeface="Helvetica"/>
              <a:buChar char="•"/>
              <a:defRPr sz="3216">
                <a:latin typeface="Graphik"/>
                <a:ea typeface="Graphik"/>
                <a:cs typeface="Graphik"/>
                <a:sym typeface="Graphik"/>
              </a:defRPr>
            </a:pPr>
            <a:r>
              <a:t>Telefoanele mobile sau dispozitivele similare au în componența lor cantități de metale prețioase precum argintul și aurul.</a:t>
            </a:r>
          </a:p>
          <a:p>
            <a:pPr marL="774319" indent="-680720" algn="l" defTabSz="1633727">
              <a:spcBef>
                <a:spcPts val="1600"/>
              </a:spcBef>
              <a:buClr>
                <a:srgbClr val="666666"/>
              </a:buClr>
              <a:buSzPct val="100000"/>
              <a:buFont typeface="Helvetica"/>
              <a:buChar char="•"/>
              <a:defRPr sz="3216">
                <a:latin typeface="Graphik"/>
                <a:ea typeface="Graphik"/>
                <a:cs typeface="Graphik"/>
                <a:sym typeface="Graphik"/>
              </a:defRPr>
            </a:pPr>
            <a:r>
              <a:t>Printre cele mai periculoase dispozitive electronice aruncate fără să fie supuse unui proces de sortare și reciclare se numară ecranele lcd, televizoarele cu plasmă și echipamentele prevăzute cu tuburi cu raze catodice.</a:t>
            </a:r>
          </a:p>
          <a:p>
            <a:pPr marL="774319" indent="-680720" algn="l" defTabSz="1633727">
              <a:spcBef>
                <a:spcPts val="1600"/>
              </a:spcBef>
              <a:buClr>
                <a:srgbClr val="666666"/>
              </a:buClr>
              <a:buSzPct val="100000"/>
              <a:buFont typeface="Helvetica"/>
              <a:buChar char="•"/>
              <a:defRPr sz="3216">
                <a:latin typeface="Graphik"/>
                <a:ea typeface="Graphik"/>
                <a:cs typeface="Graphik"/>
                <a:sym typeface="Graphik"/>
              </a:defRPr>
            </a:pPr>
            <a:r>
              <a:t>Freonul regăsit în componența frigiderelor vechi are capacitatea de a degrada stratul de ozon </a:t>
            </a:r>
          </a:p>
          <a:p>
            <a:pPr marL="774319" indent="-680720" algn="l" defTabSz="1633727">
              <a:spcBef>
                <a:spcPts val="1600"/>
              </a:spcBef>
              <a:buClr>
                <a:srgbClr val="666666"/>
              </a:buClr>
              <a:buSzPct val="100000"/>
              <a:buFont typeface="Helvetica"/>
              <a:buChar char="•"/>
              <a:defRPr sz="3216">
                <a:latin typeface="Graphik"/>
                <a:ea typeface="Graphik"/>
                <a:cs typeface="Graphik"/>
                <a:sym typeface="Graphik"/>
              </a:defRPr>
            </a:pPr>
            <a:r>
              <a:t>Mercurul prezent în componența unor termometre, becuri sau lămpi poate cauza afecțiuni renale și poate ridica probleme serioase sistemului nervos uman.</a:t>
            </a:r>
          </a:p>
        </p:txBody>
      </p:sp>
      <p:pic>
        <p:nvPicPr>
          <p:cNvPr id="235" name="373-3731865_e-waste-recycling-hd-png-download-removebg-preview.png" descr="373-3731865_e-waste-recycling-hd-png-download-removebg-preview.png"/>
          <p:cNvPicPr>
            <a:picLocks noChangeAspect="1"/>
          </p:cNvPicPr>
          <p:nvPr/>
        </p:nvPicPr>
        <p:blipFill>
          <a:blip r:embed="rId2"/>
          <a:stretch>
            <a:fillRect/>
          </a:stretch>
        </p:blipFill>
        <p:spPr>
          <a:xfrm>
            <a:off x="10234465" y="435768"/>
            <a:ext cx="16258081" cy="128444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5bfc509699a55_Article 1 -00-.jpg" descr="5bfc509699a55_Article 1 -00-.jpg"/>
          <p:cNvPicPr>
            <a:picLocks noChangeAspect="1"/>
          </p:cNvPicPr>
          <p:nvPr/>
        </p:nvPicPr>
        <p:blipFill>
          <a:blip r:embed="rId2"/>
          <a:stretch>
            <a:fillRect/>
          </a:stretch>
        </p:blipFill>
        <p:spPr>
          <a:xfrm>
            <a:off x="-32949" y="2544365"/>
            <a:ext cx="24449898" cy="8627270"/>
          </a:xfrm>
          <a:prstGeom prst="rect">
            <a:avLst/>
          </a:prstGeom>
          <a:ln w="12700">
            <a:miter lim="400000"/>
          </a:ln>
        </p:spPr>
      </p:pic>
      <p:sp>
        <p:nvSpPr>
          <p:cNvPr id="238" name="Ce pot face?"/>
          <p:cNvSpPr txBox="1">
            <a:spLocks noGrp="1"/>
          </p:cNvSpPr>
          <p:nvPr>
            <p:ph type="ctrTitle"/>
          </p:nvPr>
        </p:nvSpPr>
        <p:spPr>
          <a:xfrm>
            <a:off x="1270000" y="4751834"/>
            <a:ext cx="21844000" cy="3879454"/>
          </a:xfrm>
          <a:prstGeom prst="rect">
            <a:avLst/>
          </a:prstGeom>
          <a:solidFill>
            <a:schemeClr val="accent4"/>
          </a:solidFill>
        </p:spPr>
        <p:txBody>
          <a:bodyPr anchor="t"/>
          <a:lstStyle>
            <a:lvl1pPr defTabSz="457200">
              <a:lnSpc>
                <a:spcPct val="100000"/>
              </a:lnSpc>
              <a:defRPr sz="10000" spc="0">
                <a:solidFill>
                  <a:srgbClr val="000000"/>
                </a:solidFill>
                <a:latin typeface="Graphik-Medium"/>
                <a:ea typeface="Graphik-Medium"/>
                <a:cs typeface="Graphik-Medium"/>
                <a:sym typeface="Graphik Medium"/>
              </a:defRPr>
            </a:lvl1pPr>
          </a:lstStyle>
          <a:p>
            <a:r>
              <a:t>Ce pot face?</a:t>
            </a:r>
          </a:p>
        </p:txBody>
      </p:sp>
      <p:sp>
        <p:nvSpPr>
          <p:cNvPr id="239" name="Câteva sfaturi practice și utile"/>
          <p:cNvSpPr txBox="1">
            <a:spLocks noGrp="1"/>
          </p:cNvSpPr>
          <p:nvPr>
            <p:ph type="subTitle" sz="quarter" idx="1"/>
          </p:nvPr>
        </p:nvSpPr>
        <p:spPr>
          <a:xfrm>
            <a:off x="1270000" y="6982949"/>
            <a:ext cx="21844000" cy="2512352"/>
          </a:xfrm>
          <a:prstGeom prst="rect">
            <a:avLst/>
          </a:prstGeom>
        </p:spPr>
        <p:txBody>
          <a:bodyPr/>
          <a:lstStyle>
            <a:lvl1pPr>
              <a:defRPr sz="5000"/>
            </a:lvl1pPr>
          </a:lstStyle>
          <a:p>
            <a:r>
              <a:t>Câteva sfaturi practice și utile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edu/refuză obiectele de unică folosință"/>
          <p:cNvSpPr txBox="1">
            <a:spLocks noGrp="1"/>
          </p:cNvSpPr>
          <p:nvPr>
            <p:ph type="title"/>
          </p:nvPr>
        </p:nvSpPr>
        <p:spPr>
          <a:xfrm>
            <a:off x="1270000" y="-1206500"/>
            <a:ext cx="21844000" cy="3873500"/>
          </a:xfrm>
          <a:prstGeom prst="rect">
            <a:avLst/>
          </a:prstGeom>
        </p:spPr>
        <p:txBody>
          <a:bodyPr/>
          <a:lstStyle>
            <a:lvl1pPr>
              <a:defRPr sz="8000" spc="-239"/>
            </a:lvl1pPr>
          </a:lstStyle>
          <a:p>
            <a:r>
              <a:t>Redu/refuză obiectele de unică folosință</a:t>
            </a:r>
          </a:p>
        </p:txBody>
      </p:sp>
      <p:pic>
        <p:nvPicPr>
          <p:cNvPr id="242" name="Image" descr="Image"/>
          <p:cNvPicPr>
            <a:picLocks noChangeAspect="1"/>
          </p:cNvPicPr>
          <p:nvPr/>
        </p:nvPicPr>
        <p:blipFill>
          <a:blip r:embed="rId2"/>
          <a:stretch>
            <a:fillRect/>
          </a:stretch>
        </p:blipFill>
        <p:spPr>
          <a:xfrm>
            <a:off x="3167787" y="2765304"/>
            <a:ext cx="17312360" cy="1009081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utilizează recipientele și vesela"/>
          <p:cNvSpPr txBox="1">
            <a:spLocks noGrp="1"/>
          </p:cNvSpPr>
          <p:nvPr>
            <p:ph type="body" sz="half" idx="1"/>
          </p:nvPr>
        </p:nvSpPr>
        <p:spPr>
          <a:xfrm>
            <a:off x="1270000" y="-2189904"/>
            <a:ext cx="21844000" cy="4488604"/>
          </a:xfrm>
          <a:prstGeom prst="rect">
            <a:avLst/>
          </a:prstGeom>
        </p:spPr>
        <p:txBody>
          <a:bodyPr/>
          <a:lstStyle>
            <a:lvl1pPr>
              <a:defRPr sz="8000" spc="-159"/>
            </a:lvl1pPr>
          </a:lstStyle>
          <a:p>
            <a:r>
              <a:t>Reutilizează recipientele și vesela</a:t>
            </a:r>
          </a:p>
        </p:txBody>
      </p:sp>
      <p:pic>
        <p:nvPicPr>
          <p:cNvPr id="245" name="Image" descr="Image"/>
          <p:cNvPicPr>
            <a:picLocks noChangeAspect="1"/>
          </p:cNvPicPr>
          <p:nvPr/>
        </p:nvPicPr>
        <p:blipFill>
          <a:blip r:embed="rId2"/>
          <a:stretch>
            <a:fillRect/>
          </a:stretch>
        </p:blipFill>
        <p:spPr>
          <a:xfrm>
            <a:off x="1189818" y="2853466"/>
            <a:ext cx="21547164" cy="104626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mpără local. Nu risipi alimente. Folosește torbe reutilizabile pentru cumpărături."/>
          <p:cNvSpPr txBox="1">
            <a:spLocks noGrp="1"/>
          </p:cNvSpPr>
          <p:nvPr>
            <p:ph type="title"/>
          </p:nvPr>
        </p:nvSpPr>
        <p:spPr>
          <a:xfrm>
            <a:off x="1447800" y="-673100"/>
            <a:ext cx="21844000" cy="3873500"/>
          </a:xfrm>
          <a:prstGeom prst="rect">
            <a:avLst/>
          </a:prstGeom>
        </p:spPr>
        <p:txBody>
          <a:bodyPr/>
          <a:lstStyle>
            <a:lvl1pPr>
              <a:defRPr sz="8000" spc="-239"/>
            </a:lvl1pPr>
          </a:lstStyle>
          <a:p>
            <a:r>
              <a:t>Cumpără local. Nu risipi alimente. Folosește torbe reutilizabile pentru cumpărături.</a:t>
            </a:r>
          </a:p>
        </p:txBody>
      </p:sp>
      <p:pic>
        <p:nvPicPr>
          <p:cNvPr id="248" name="Image" descr="Image"/>
          <p:cNvPicPr>
            <a:picLocks noChangeAspect="1"/>
          </p:cNvPicPr>
          <p:nvPr/>
        </p:nvPicPr>
        <p:blipFill>
          <a:blip r:embed="rId2"/>
          <a:stretch>
            <a:fillRect/>
          </a:stretch>
        </p:blipFill>
        <p:spPr>
          <a:xfrm>
            <a:off x="1314450" y="4114800"/>
            <a:ext cx="10532416" cy="7981312"/>
          </a:xfrm>
          <a:prstGeom prst="rect">
            <a:avLst/>
          </a:prstGeom>
          <a:ln w="12700">
            <a:miter lim="400000"/>
          </a:ln>
        </p:spPr>
      </p:pic>
      <p:pic>
        <p:nvPicPr>
          <p:cNvPr id="249" name="plastic-bag-ban-plus-reusable-tote-616.jpg" descr="plastic-bag-ban-plus-reusable-tote-616.jpg"/>
          <p:cNvPicPr>
            <a:picLocks noChangeAspect="1"/>
          </p:cNvPicPr>
          <p:nvPr/>
        </p:nvPicPr>
        <p:blipFill>
          <a:blip r:embed="rId3"/>
          <a:stretch>
            <a:fillRect/>
          </a:stretch>
        </p:blipFill>
        <p:spPr>
          <a:xfrm>
            <a:off x="12310268" y="5117888"/>
            <a:ext cx="11466304" cy="59751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Colectează separat deșeurile. Astfel reduci volumul de deșeuri care ajunge la groapa de gunoi"/>
          <p:cNvSpPr txBox="1">
            <a:spLocks noGrp="1"/>
          </p:cNvSpPr>
          <p:nvPr>
            <p:ph type="body" sz="half" idx="1"/>
          </p:nvPr>
        </p:nvSpPr>
        <p:spPr>
          <a:xfrm>
            <a:off x="-116136" y="-1097704"/>
            <a:ext cx="24616272" cy="4488604"/>
          </a:xfrm>
          <a:prstGeom prst="rect">
            <a:avLst/>
          </a:prstGeom>
        </p:spPr>
        <p:txBody>
          <a:bodyPr/>
          <a:lstStyle>
            <a:lvl1pPr>
              <a:defRPr sz="8000" spc="-159"/>
            </a:lvl1pPr>
          </a:lstStyle>
          <a:p>
            <a:r>
              <a:t>Colectează separat deșeurile. Astfel reduci volumul de deșeuri care ajunge la groapa de gunoi</a:t>
            </a:r>
          </a:p>
        </p:txBody>
      </p:sp>
      <p:pic>
        <p:nvPicPr>
          <p:cNvPr id="252" name="Image" descr="Image"/>
          <p:cNvPicPr>
            <a:picLocks noChangeAspect="1"/>
          </p:cNvPicPr>
          <p:nvPr/>
        </p:nvPicPr>
        <p:blipFill>
          <a:blip r:embed="rId2"/>
          <a:stretch>
            <a:fillRect/>
          </a:stretch>
        </p:blipFill>
        <p:spPr>
          <a:xfrm>
            <a:off x="615950" y="4097375"/>
            <a:ext cx="10293547" cy="7910475"/>
          </a:xfrm>
          <a:prstGeom prst="rect">
            <a:avLst/>
          </a:prstGeom>
          <a:ln w="12700">
            <a:miter lim="400000"/>
          </a:ln>
        </p:spPr>
      </p:pic>
      <p:pic>
        <p:nvPicPr>
          <p:cNvPr id="253" name="Image" descr="Image"/>
          <p:cNvPicPr>
            <a:picLocks noChangeAspect="1"/>
          </p:cNvPicPr>
          <p:nvPr/>
        </p:nvPicPr>
        <p:blipFill>
          <a:blip r:embed="rId3"/>
          <a:stretch>
            <a:fillRect/>
          </a:stretch>
        </p:blipFill>
        <p:spPr>
          <a:xfrm>
            <a:off x="11349344" y="4097375"/>
            <a:ext cx="12630170" cy="79104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ompostează."/>
          <p:cNvSpPr txBox="1">
            <a:spLocks noGrp="1"/>
          </p:cNvSpPr>
          <p:nvPr>
            <p:ph type="body" sz="half" idx="1"/>
          </p:nvPr>
        </p:nvSpPr>
        <p:spPr>
          <a:xfrm>
            <a:off x="1270000" y="-457200"/>
            <a:ext cx="21844000" cy="3902869"/>
          </a:xfrm>
          <a:prstGeom prst="rect">
            <a:avLst/>
          </a:prstGeom>
        </p:spPr>
        <p:txBody>
          <a:bodyPr/>
          <a:lstStyle>
            <a:lvl1pPr>
              <a:defRPr sz="10000" spc="-300"/>
            </a:lvl1pPr>
          </a:lstStyle>
          <a:p>
            <a:r>
              <a:t>Compostează. </a:t>
            </a:r>
          </a:p>
        </p:txBody>
      </p:sp>
      <p:pic>
        <p:nvPicPr>
          <p:cNvPr id="256" name="Image" descr="Image"/>
          <p:cNvPicPr>
            <a:picLocks noChangeAspect="1"/>
          </p:cNvPicPr>
          <p:nvPr/>
        </p:nvPicPr>
        <p:blipFill>
          <a:blip r:embed="rId2"/>
          <a:stretch>
            <a:fillRect/>
          </a:stretch>
        </p:blipFill>
        <p:spPr>
          <a:xfrm>
            <a:off x="809227" y="6362700"/>
            <a:ext cx="11700273" cy="6121335"/>
          </a:xfrm>
          <a:prstGeom prst="rect">
            <a:avLst/>
          </a:prstGeom>
          <a:ln w="12700">
            <a:miter lim="400000"/>
          </a:ln>
        </p:spPr>
      </p:pic>
      <p:sp>
        <p:nvSpPr>
          <p:cNvPr id="257" name="Deșeurile organice sunt o sursă valoroasă pentru obținerea compostului. Prin compostare reduci cu 50% volumul de deșeuri ajuns la groapa de gunoi."/>
          <p:cNvSpPr txBox="1"/>
          <p:nvPr/>
        </p:nvSpPr>
        <p:spPr>
          <a:xfrm>
            <a:off x="1403703" y="2565399"/>
            <a:ext cx="21576593" cy="406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000">
                <a:gradFill flip="none" rotWithShape="1">
                  <a:gsLst>
                    <a:gs pos="0">
                      <a:srgbClr val="1E98FD"/>
                    </a:gs>
                    <a:gs pos="100000">
                      <a:srgbClr val="FF00F7"/>
                    </a:gs>
                  </a:gsLst>
                  <a:lin ang="3960000" scaled="0"/>
                </a:gradFill>
                <a:latin typeface="Graphik-Medium"/>
                <a:ea typeface="Graphik-Medium"/>
                <a:cs typeface="Graphik-Medium"/>
                <a:sym typeface="Graphik Medium"/>
              </a:defRPr>
            </a:lvl1pPr>
          </a:lstStyle>
          <a:p>
            <a:r>
              <a:t>Deșeurile organice sunt o sursă valoroasă pentru obținerea compostului. Prin compostare reduci cu 50% volumul de deșeuri ajuns la groapa de gunoi.</a:t>
            </a:r>
            <a:endParaRPr>
              <a:latin typeface="Times Roman"/>
              <a:ea typeface="Times Roman"/>
              <a:cs typeface="Times Roman"/>
              <a:sym typeface="Times Roman"/>
            </a:endParaRPr>
          </a:p>
        </p:txBody>
      </p:sp>
      <p:sp>
        <p:nvSpPr>
          <p:cNvPr id="258" name="Poți composta:…"/>
          <p:cNvSpPr txBox="1"/>
          <p:nvPr/>
        </p:nvSpPr>
        <p:spPr>
          <a:xfrm>
            <a:off x="13190263" y="6714457"/>
            <a:ext cx="10319234" cy="5417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2438400">
              <a:spcBef>
                <a:spcPts val="2400"/>
              </a:spcBef>
              <a:defRPr sz="4000"/>
            </a:pPr>
            <a:r>
              <a:t>Poți composta:</a:t>
            </a:r>
          </a:p>
          <a:p>
            <a:pPr marL="558800" indent="-558800" algn="l" defTabSz="2438400">
              <a:spcBef>
                <a:spcPts val="2400"/>
              </a:spcBef>
              <a:buClr>
                <a:srgbClr val="000000"/>
              </a:buClr>
              <a:buSzPct val="100000"/>
              <a:buChar char="•"/>
              <a:defRPr sz="4000"/>
            </a:pPr>
            <a:r>
              <a:t>Resturi de fructe și legume (ex. coji de cartofi), pliculețe de ceai/cafea, coji de ouă, șervețele de hârtie.</a:t>
            </a:r>
          </a:p>
          <a:p>
            <a:pPr marL="558800" indent="-558800" algn="l" defTabSz="2438400">
              <a:spcBef>
                <a:spcPts val="2400"/>
              </a:spcBef>
              <a:buClr>
                <a:srgbClr val="000000"/>
              </a:buClr>
              <a:buSzPct val="100000"/>
              <a:buChar char="•"/>
              <a:defRPr sz="4000"/>
            </a:pPr>
            <a:r>
              <a:t>Deșeuri din grădină: paie și fân, resturi de plante, buruieni, frunze uscate, crenguțe, așchii de lemn.</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De asemenea:"/>
          <p:cNvSpPr txBox="1">
            <a:spLocks noGrp="1"/>
          </p:cNvSpPr>
          <p:nvPr>
            <p:ph type="title"/>
          </p:nvPr>
        </p:nvSpPr>
        <p:spPr>
          <a:prstGeom prst="rect">
            <a:avLst/>
          </a:prstGeom>
        </p:spPr>
        <p:txBody>
          <a:bodyPr/>
          <a:lstStyle>
            <a:lvl1pPr>
              <a:defRPr>
                <a:gradFill flip="none" rotWithShape="1">
                  <a:gsLst>
                    <a:gs pos="0">
                      <a:schemeClr val="accent3"/>
                    </a:gs>
                    <a:gs pos="100000">
                      <a:schemeClr val="accent1"/>
                    </a:gs>
                  </a:gsLst>
                  <a:lin ang="3960000" scaled="0"/>
                </a:gradFill>
              </a:defRPr>
            </a:lvl1pPr>
          </a:lstStyle>
          <a:p>
            <a:r>
              <a:t>De asemenea:</a:t>
            </a:r>
          </a:p>
        </p:txBody>
      </p:sp>
      <p:sp>
        <p:nvSpPr>
          <p:cNvPr id="261" name="Redu consumul de apă și energie electrică;…"/>
          <p:cNvSpPr txBox="1">
            <a:spLocks noGrp="1"/>
          </p:cNvSpPr>
          <p:nvPr>
            <p:ph type="body" sz="half" idx="1"/>
          </p:nvPr>
        </p:nvSpPr>
        <p:spPr>
          <a:xfrm>
            <a:off x="1270000" y="2667000"/>
            <a:ext cx="9652000" cy="10759679"/>
          </a:xfrm>
          <a:prstGeom prst="rect">
            <a:avLst/>
          </a:prstGeom>
        </p:spPr>
        <p:txBody>
          <a:bodyPr/>
          <a:lstStyle/>
          <a:p>
            <a:pPr marL="887799" indent="-887799" defTabSz="2170176">
              <a:spcBef>
                <a:spcPts val="2100"/>
              </a:spcBef>
              <a:buClrTx/>
              <a:defRPr sz="4272"/>
            </a:pPr>
            <a:r>
              <a:t>Redu consumul de apă și energie electrică;</a:t>
            </a:r>
            <a:endParaRPr sz="1068">
              <a:latin typeface="Times Roman"/>
              <a:ea typeface="Times Roman"/>
              <a:cs typeface="Times Roman"/>
              <a:sym typeface="Times Roman"/>
            </a:endParaRPr>
          </a:p>
          <a:p>
            <a:pPr marL="887799" indent="-887799" defTabSz="2170176">
              <a:spcBef>
                <a:spcPts val="2100"/>
              </a:spcBef>
              <a:buClrTx/>
              <a:defRPr sz="4272"/>
            </a:pPr>
            <a:r>
              <a:t>Nu face risipă de alimente;</a:t>
            </a:r>
            <a:endParaRPr sz="1068">
              <a:latin typeface="Times Roman"/>
              <a:ea typeface="Times Roman"/>
              <a:cs typeface="Times Roman"/>
              <a:sym typeface="Times Roman"/>
            </a:endParaRPr>
          </a:p>
          <a:p>
            <a:pPr marL="887799" indent="-887799" defTabSz="2170176">
              <a:spcBef>
                <a:spcPts val="2100"/>
              </a:spcBef>
              <a:buClrTx/>
              <a:defRPr sz="4272"/>
            </a:pPr>
            <a:r>
              <a:t>Cumpără produse locale;</a:t>
            </a:r>
            <a:endParaRPr sz="1068">
              <a:latin typeface="Times Roman"/>
              <a:ea typeface="Times Roman"/>
              <a:cs typeface="Times Roman"/>
              <a:sym typeface="Times Roman"/>
            </a:endParaRPr>
          </a:p>
          <a:p>
            <a:pPr marL="887799" indent="-887799" defTabSz="2170176">
              <a:spcBef>
                <a:spcPts val="2100"/>
              </a:spcBef>
              <a:buClrTx/>
              <a:defRPr sz="4272"/>
            </a:pPr>
            <a:r>
              <a:t>Folosește produse ecologice de igienă personală și uz casnic;</a:t>
            </a:r>
            <a:endParaRPr sz="1068">
              <a:latin typeface="Times Roman"/>
              <a:ea typeface="Times Roman"/>
              <a:cs typeface="Times Roman"/>
              <a:sym typeface="Times Roman"/>
            </a:endParaRPr>
          </a:p>
          <a:p>
            <a:pPr marL="887799" indent="-887799" defTabSz="2170176">
              <a:spcBef>
                <a:spcPts val="2100"/>
              </a:spcBef>
              <a:buClrTx/>
              <a:defRPr sz="4272"/>
            </a:pPr>
            <a:r>
              <a:t>Utilizează mai frecvent transportul public sau circulă cu bicicleta/trotineta;</a:t>
            </a:r>
            <a:endParaRPr sz="1068">
              <a:latin typeface="Times Roman"/>
              <a:ea typeface="Times Roman"/>
              <a:cs typeface="Times Roman"/>
              <a:sym typeface="Times Roman"/>
            </a:endParaRPr>
          </a:p>
          <a:p>
            <a:pPr marL="887799" indent="-887799" defTabSz="2170176">
              <a:spcBef>
                <a:spcPts val="2100"/>
              </a:spcBef>
              <a:buClrTx/>
              <a:defRPr sz="4272"/>
            </a:pPr>
            <a:r>
              <a:t>Utilizează serviciile online;</a:t>
            </a:r>
            <a:endParaRPr sz="1068">
              <a:latin typeface="Times Roman"/>
              <a:ea typeface="Times Roman"/>
              <a:cs typeface="Times Roman"/>
              <a:sym typeface="Times Roman"/>
            </a:endParaRPr>
          </a:p>
          <a:p>
            <a:pPr marL="887799" indent="-887799" defTabSz="2170176">
              <a:spcBef>
                <a:spcPts val="2100"/>
              </a:spcBef>
              <a:buClrTx/>
              <a:defRPr sz="4272"/>
            </a:pPr>
            <a:r>
              <a:t>Nu imprima hârtii în exces;</a:t>
            </a:r>
          </a:p>
          <a:p>
            <a:pPr marL="887799" indent="-887799" defTabSz="2170176">
              <a:spcBef>
                <a:spcPts val="2100"/>
              </a:spcBef>
              <a:buClrTx/>
              <a:defRPr sz="4272"/>
            </a:pPr>
            <a:r>
              <a:t>Plantează copaci.</a:t>
            </a:r>
          </a:p>
        </p:txBody>
      </p:sp>
      <p:pic>
        <p:nvPicPr>
          <p:cNvPr id="262" name="flat-design-ecology-concept-with-natural-elements_23-2148223899-removebg-preview.png" descr="flat-design-ecology-concept-with-natural-elements_23-2148223899-removebg-preview.png"/>
          <p:cNvPicPr>
            <a:picLocks noChangeAspect="1"/>
          </p:cNvPicPr>
          <p:nvPr/>
        </p:nvPicPr>
        <p:blipFill>
          <a:blip r:embed="rId2"/>
          <a:stretch>
            <a:fillRect/>
          </a:stretch>
        </p:blipFill>
        <p:spPr>
          <a:xfrm>
            <a:off x="9908083" y="-1023591"/>
            <a:ext cx="14601876" cy="14601876"/>
          </a:xfrm>
          <a:prstGeom prst="rect">
            <a:avLst/>
          </a:prstGeom>
          <a:ln w="12700">
            <a:miter lim="400000"/>
          </a:ln>
        </p:spPr>
      </p:pic>
      <p:sp>
        <p:nvSpPr>
          <p:cNvPr id="263" name="Redu, Refuză, Reutilizează, Reciclează, Repară Regândește, Dăruiește"/>
          <p:cNvSpPr txBox="1"/>
          <p:nvPr/>
        </p:nvSpPr>
        <p:spPr>
          <a:xfrm>
            <a:off x="9143608" y="11825729"/>
            <a:ext cx="15148411" cy="162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80000"/>
              </a:lnSpc>
              <a:defRPr sz="5000" spc="-150">
                <a:gradFill flip="none" rotWithShape="1">
                  <a:gsLst>
                    <a:gs pos="0">
                      <a:schemeClr val="accent3">
                        <a:hueOff val="-385756"/>
                        <a:satOff val="-32155"/>
                        <a:lumOff val="17967"/>
                      </a:schemeClr>
                    </a:gs>
                    <a:gs pos="100000">
                      <a:schemeClr val="accent3">
                        <a:hueOff val="552055"/>
                        <a:lumOff val="-12548"/>
                      </a:schemeClr>
                    </a:gs>
                  </a:gsLst>
                  <a:lin ang="3960000" scaled="0"/>
                </a:gradFill>
                <a:latin typeface="+mn-lt"/>
                <a:ea typeface="+mn-ea"/>
                <a:cs typeface="+mn-cs"/>
                <a:sym typeface="Graphik Semibold"/>
              </a:defRPr>
            </a:lvl1pPr>
          </a:lstStyle>
          <a:p>
            <a:r>
              <a:t>Redu, Refuză, Reutilizează, Reciclează, Repară Regândește, Dăruiește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263"/>
                                        </p:tgtEl>
                                        <p:attrNameLst>
                                          <p:attrName>style.visibility</p:attrName>
                                        </p:attrNameLst>
                                      </p:cBhvr>
                                      <p:to>
                                        <p:strVal val="visible"/>
                                      </p:to>
                                    </p:set>
                                    <p:anim calcmode="lin" valueType="num">
                                      <p:cBhvr>
                                        <p:cTn id="7" dur="1000" fill="hold"/>
                                        <p:tgtEl>
                                          <p:spTgt spid="263"/>
                                        </p:tgtEl>
                                        <p:attrNameLst>
                                          <p:attrName>ppt_w</p:attrName>
                                        </p:attrNameLst>
                                      </p:cBhvr>
                                      <p:tavLst>
                                        <p:tav tm="0">
                                          <p:val>
                                            <p:strVal val="4*#ppt_w"/>
                                          </p:val>
                                        </p:tav>
                                        <p:tav tm="100000">
                                          <p:val>
                                            <p:strVal val="#ppt_w"/>
                                          </p:val>
                                        </p:tav>
                                      </p:tavLst>
                                    </p:anim>
                                    <p:anim calcmode="lin" valueType="num">
                                      <p:cBhvr>
                                        <p:cTn id="8" dur="1000" fill="hold"/>
                                        <p:tgtEl>
                                          <p:spTgt spid="26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climate-change-final-_custom-8addf16137e7ddbce933ed90ff1bccef25be0293-s1600-c85.webp" descr="climate-change-final-_custom-8addf16137e7ddbce933ed90ff1bccef25be0293-s1600-c85.webp"/>
          <p:cNvPicPr>
            <a:picLocks noChangeAspect="1"/>
          </p:cNvPicPr>
          <p:nvPr/>
        </p:nvPicPr>
        <p:blipFill>
          <a:blip r:embed="rId2"/>
          <a:stretch>
            <a:fillRect/>
          </a:stretch>
        </p:blipFill>
        <p:spPr>
          <a:xfrm>
            <a:off x="-199" y="-10617"/>
            <a:ext cx="24476140" cy="13737234"/>
          </a:xfrm>
          <a:prstGeom prst="rect">
            <a:avLst/>
          </a:prstGeom>
          <a:ln w="12700">
            <a:miter lim="400000"/>
          </a:ln>
        </p:spPr>
      </p:pic>
      <p:sp>
        <p:nvSpPr>
          <p:cNvPr id="266" name="Ajutând planeta - te ajuți pe tine!"/>
          <p:cNvSpPr txBox="1"/>
          <p:nvPr/>
        </p:nvSpPr>
        <p:spPr>
          <a:xfrm>
            <a:off x="1691563" y="8725916"/>
            <a:ext cx="21559674" cy="2055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400">
              <a:lnSpc>
                <a:spcPct val="90000"/>
              </a:lnSpc>
              <a:defRPr sz="11600" spc="-348">
                <a:solidFill>
                  <a:srgbClr val="FFFFFF"/>
                </a:solidFill>
                <a:latin typeface="+mn-lt"/>
                <a:ea typeface="+mn-ea"/>
                <a:cs typeface="+mn-cs"/>
                <a:sym typeface="Graphik Semibold"/>
              </a:defRPr>
            </a:lvl1pPr>
          </a:lstStyle>
          <a:p>
            <a:r>
              <a:t>Ajutând planeta - te ajuți pe tine!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7069B-2CAF-5943-B302-F13523761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
        <p:nvSpPr>
          <p:cNvPr id="5" name="Rectangle 2">
            <a:extLst>
              <a:ext uri="{FF2B5EF4-FFF2-40B4-BE49-F238E27FC236}">
                <a16:creationId xmlns:a16="http://schemas.microsoft.com/office/drawing/2014/main" id="{2219A5CE-3186-916C-95BA-8CF9C7FDEF77}"/>
              </a:ext>
            </a:extLst>
          </p:cNvPr>
          <p:cNvSpPr>
            <a:spLocks noChangeArrowheads="1"/>
          </p:cNvSpPr>
          <p:nvPr/>
        </p:nvSpPr>
        <p:spPr bwMode="auto">
          <a:xfrm>
            <a:off x="2045368" y="5174422"/>
            <a:ext cx="21271831" cy="31393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MD" altLang="en-MD" sz="4800" b="1" i="0" u="none" strike="noStrike" cap="none" normalizeH="0" baseline="0" dirty="0">
                <a:ln>
                  <a:noFill/>
                </a:ln>
                <a:solidFill>
                  <a:srgbClr val="2D2D2D"/>
                </a:solidFill>
                <a:effectLst/>
                <a:latin typeface="Gliker"/>
              </a:rPr>
              <a:t>Aceast acest material a fost produs cu suportul financiar al Uniunii Europene. </a:t>
            </a:r>
            <a:endParaRPr kumimoji="0" lang="en-MD" altLang="en-MD" sz="48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MD" altLang="en-MD" sz="4800" b="1" i="0" u="none" strike="noStrike" cap="none" normalizeH="0" baseline="0" dirty="0">
                <a:ln>
                  <a:noFill/>
                </a:ln>
                <a:solidFill>
                  <a:srgbClr val="2D2D2D"/>
                </a:solidFill>
                <a:effectLst/>
                <a:latin typeface="Gliker"/>
              </a:rPr>
              <a:t>Conținutul acesteia/acestuia reprezintă </a:t>
            </a:r>
            <a:r>
              <a:rPr kumimoji="0" lang="en-MD" altLang="en-MD" sz="5400" b="1" i="0" u="none" strike="noStrike" cap="none" normalizeH="0" baseline="0" dirty="0">
                <a:ln>
                  <a:noFill/>
                </a:ln>
                <a:solidFill>
                  <a:srgbClr val="2D2D2D"/>
                </a:solidFill>
                <a:effectLst/>
                <a:latin typeface="Gliker"/>
              </a:rPr>
              <a:t>responsabilitatea</a:t>
            </a:r>
            <a:r>
              <a:rPr kumimoji="0" lang="en-MD" altLang="en-MD" sz="4800" b="1" i="0" u="none" strike="noStrike" cap="none" normalizeH="0" baseline="0" dirty="0">
                <a:ln>
                  <a:noFill/>
                </a:ln>
                <a:solidFill>
                  <a:srgbClr val="2D2D2D"/>
                </a:solidFill>
                <a:effectLst/>
                <a:latin typeface="Gliker"/>
              </a:rPr>
              <a:t> exclusivă a programului „EU4Moldova: Comunități Locale”, finanțat de UE, Guvernele Germaniei, Austriei și Poloniei și implementat de către GIZ, ADA și SFPL în Moldova. </a:t>
            </a:r>
            <a:endParaRPr kumimoji="0" lang="en-MD" altLang="en-MD" sz="4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 descr="Image"/>
          <p:cNvPicPr>
            <a:picLocks noGrp="1" noChangeAspect="1"/>
          </p:cNvPicPr>
          <p:nvPr>
            <p:ph type="pic" idx="21"/>
          </p:nvPr>
        </p:nvPicPr>
        <p:blipFill>
          <a:blip r:embed="rId2"/>
          <a:srcRect l="11118" r="21748"/>
          <a:stretch>
            <a:fillRect/>
          </a:stretch>
        </p:blipFill>
        <p:spPr>
          <a:xfrm>
            <a:off x="12204700" y="0"/>
            <a:ext cx="12192000" cy="13716000"/>
          </a:xfrm>
          <a:prstGeom prst="rect">
            <a:avLst/>
          </a:prstGeom>
        </p:spPr>
      </p:pic>
      <p:sp>
        <p:nvSpPr>
          <p:cNvPr id="159" name="T-Shirt"/>
          <p:cNvSpPr/>
          <p:nvPr/>
        </p:nvSpPr>
        <p:spPr>
          <a:xfrm>
            <a:off x="11012556" y="631447"/>
            <a:ext cx="13975102" cy="11892125"/>
          </a:xfrm>
          <a:custGeom>
            <a:avLst/>
            <a:gdLst/>
            <a:ahLst/>
            <a:cxnLst>
              <a:cxn ang="0">
                <a:pos x="wd2" y="hd2"/>
              </a:cxn>
              <a:cxn ang="5400000">
                <a:pos x="wd2" y="hd2"/>
              </a:cxn>
              <a:cxn ang="10800000">
                <a:pos x="wd2" y="hd2"/>
              </a:cxn>
              <a:cxn ang="16200000">
                <a:pos x="wd2" y="hd2"/>
              </a:cxn>
            </a:cxnLst>
            <a:rect l="0" t="0" r="r" b="b"/>
            <a:pathLst>
              <a:path w="21600" h="21600" extrusionOk="0">
                <a:moveTo>
                  <a:pt x="8810" y="0"/>
                </a:moveTo>
                <a:cubicBezTo>
                  <a:pt x="8848" y="248"/>
                  <a:pt x="9130" y="1867"/>
                  <a:pt x="10801" y="1867"/>
                </a:cubicBezTo>
                <a:cubicBezTo>
                  <a:pt x="12488" y="1867"/>
                  <a:pt x="12769" y="235"/>
                  <a:pt x="12802" y="0"/>
                </a:cubicBezTo>
                <a:cubicBezTo>
                  <a:pt x="12753" y="6"/>
                  <a:pt x="12709" y="37"/>
                  <a:pt x="12682" y="50"/>
                </a:cubicBezTo>
                <a:cubicBezTo>
                  <a:pt x="11681" y="666"/>
                  <a:pt x="9914" y="666"/>
                  <a:pt x="8913" y="50"/>
                </a:cubicBezTo>
                <a:cubicBezTo>
                  <a:pt x="8891" y="37"/>
                  <a:pt x="8853" y="13"/>
                  <a:pt x="8810" y="0"/>
                </a:cubicBezTo>
                <a:close/>
                <a:moveTo>
                  <a:pt x="8496" y="81"/>
                </a:moveTo>
                <a:cubicBezTo>
                  <a:pt x="7079" y="564"/>
                  <a:pt x="5219" y="1270"/>
                  <a:pt x="4370" y="1575"/>
                </a:cubicBezTo>
                <a:cubicBezTo>
                  <a:pt x="3905" y="1740"/>
                  <a:pt x="3829" y="1816"/>
                  <a:pt x="3628" y="1962"/>
                </a:cubicBezTo>
                <a:cubicBezTo>
                  <a:pt x="3423" y="2115"/>
                  <a:pt x="3078" y="2606"/>
                  <a:pt x="3078" y="2606"/>
                </a:cubicBezTo>
                <a:lnTo>
                  <a:pt x="0" y="7422"/>
                </a:lnTo>
                <a:lnTo>
                  <a:pt x="3040" y="10466"/>
                </a:lnTo>
                <a:cubicBezTo>
                  <a:pt x="3040" y="10466"/>
                  <a:pt x="5014" y="8382"/>
                  <a:pt x="5051" y="8369"/>
                </a:cubicBezTo>
                <a:cubicBezTo>
                  <a:pt x="5051" y="8547"/>
                  <a:pt x="5051" y="21600"/>
                  <a:pt x="5051" y="21600"/>
                </a:cubicBezTo>
                <a:lnTo>
                  <a:pt x="16549" y="21600"/>
                </a:lnTo>
                <a:cubicBezTo>
                  <a:pt x="16549" y="21600"/>
                  <a:pt x="16549" y="8547"/>
                  <a:pt x="16549" y="8369"/>
                </a:cubicBezTo>
                <a:cubicBezTo>
                  <a:pt x="16586" y="8382"/>
                  <a:pt x="18561" y="10466"/>
                  <a:pt x="18561" y="10466"/>
                </a:cubicBezTo>
                <a:lnTo>
                  <a:pt x="21600" y="7422"/>
                </a:lnTo>
                <a:lnTo>
                  <a:pt x="18522" y="2606"/>
                </a:lnTo>
                <a:cubicBezTo>
                  <a:pt x="18522" y="2606"/>
                  <a:pt x="18177" y="2115"/>
                  <a:pt x="17972" y="1962"/>
                </a:cubicBezTo>
                <a:cubicBezTo>
                  <a:pt x="17771" y="1816"/>
                  <a:pt x="17695" y="1740"/>
                  <a:pt x="17230" y="1575"/>
                </a:cubicBezTo>
                <a:cubicBezTo>
                  <a:pt x="16386" y="1270"/>
                  <a:pt x="14531" y="570"/>
                  <a:pt x="13114" y="87"/>
                </a:cubicBezTo>
                <a:cubicBezTo>
                  <a:pt x="13050" y="462"/>
                  <a:pt x="12650" y="2242"/>
                  <a:pt x="10801" y="2242"/>
                </a:cubicBezTo>
                <a:cubicBezTo>
                  <a:pt x="8946" y="2242"/>
                  <a:pt x="8555" y="450"/>
                  <a:pt x="8496" y="81"/>
                </a:cubicBezTo>
                <a:close/>
              </a:path>
            </a:pathLst>
          </a:custGeom>
          <a:solidFill>
            <a:schemeClr val="accent6"/>
          </a:solidFill>
          <a:ln w="12700">
            <a:miter lim="400000"/>
          </a:ln>
        </p:spPr>
        <p:txBody>
          <a:bodyPr lIns="50800" tIns="50800" rIns="50800" bIns="50800" anchor="ctr"/>
          <a:lstStyle/>
          <a:p>
            <a:pPr defTabSz="457200">
              <a:defRPr sz="3200">
                <a:solidFill>
                  <a:srgbClr val="FFFFFF"/>
                </a:solidFill>
                <a:latin typeface="Graphik-Medium"/>
                <a:ea typeface="Graphik-Medium"/>
                <a:cs typeface="Graphik-Medium"/>
                <a:sym typeface="Graphik Medium"/>
              </a:defRPr>
            </a:pPr>
            <a:endParaRPr/>
          </a:p>
        </p:txBody>
      </p:sp>
      <p:sp>
        <p:nvSpPr>
          <p:cNvPr id="160" name="V-ați întrebat vreodată care este ciclul de viață complet a unui tricou?"/>
          <p:cNvSpPr txBox="1">
            <a:spLocks noGrp="1"/>
          </p:cNvSpPr>
          <p:nvPr>
            <p:ph type="title"/>
          </p:nvPr>
        </p:nvSpPr>
        <p:spPr>
          <a:xfrm>
            <a:off x="1007714" y="3096763"/>
            <a:ext cx="9652001" cy="7522474"/>
          </a:xfrm>
          <a:prstGeom prst="rect">
            <a:avLst/>
          </a:prstGeom>
        </p:spPr>
        <p:txBody>
          <a:bodyPr anchor="ctr"/>
          <a:lstStyle>
            <a:lvl1pPr defTabSz="1267967">
              <a:defRPr sz="10400" spc="-208">
                <a:gradFill flip="none" rotWithShape="1">
                  <a:gsLst>
                    <a:gs pos="0">
                      <a:srgbClr val="FF00D8"/>
                    </a:gs>
                    <a:gs pos="100000">
                      <a:srgbClr val="FF542E"/>
                    </a:gs>
                  </a:gsLst>
                  <a:lin ang="3960000" scaled="0"/>
                </a:gradFill>
              </a:defRPr>
            </a:lvl1pPr>
          </a:lstStyle>
          <a:p>
            <a:r>
              <a:rPr dirty="0"/>
              <a:t>V-</a:t>
            </a:r>
            <a:r>
              <a:rPr dirty="0" err="1"/>
              <a:t>ați</a:t>
            </a:r>
            <a:r>
              <a:rPr dirty="0"/>
              <a:t> </a:t>
            </a:r>
            <a:r>
              <a:rPr dirty="0" err="1"/>
              <a:t>întrebat</a:t>
            </a:r>
            <a:r>
              <a:rPr dirty="0"/>
              <a:t> </a:t>
            </a:r>
            <a:r>
              <a:rPr dirty="0" err="1"/>
              <a:t>vreodată</a:t>
            </a:r>
            <a:r>
              <a:rPr dirty="0"/>
              <a:t> care </a:t>
            </a:r>
            <a:r>
              <a:rPr dirty="0" err="1"/>
              <a:t>este</a:t>
            </a:r>
            <a:r>
              <a:rPr dirty="0"/>
              <a:t> </a:t>
            </a:r>
            <a:r>
              <a:rPr dirty="0" err="1"/>
              <a:t>ciclul</a:t>
            </a:r>
            <a:r>
              <a:rPr dirty="0"/>
              <a:t> de </a:t>
            </a:r>
            <a:r>
              <a:rPr dirty="0" err="1"/>
              <a:t>viață</a:t>
            </a:r>
            <a:r>
              <a:rPr dirty="0"/>
              <a:t> </a:t>
            </a:r>
            <a:r>
              <a:rPr dirty="0" err="1"/>
              <a:t>complet</a:t>
            </a:r>
            <a:r>
              <a:rPr dirty="0"/>
              <a:t> a </a:t>
            </a:r>
            <a:r>
              <a:rPr dirty="0" err="1"/>
              <a:t>unui</a:t>
            </a:r>
            <a:r>
              <a:rPr dirty="0"/>
              <a:t> </a:t>
            </a:r>
            <a:r>
              <a:rPr dirty="0" err="1"/>
              <a:t>tricou</a:t>
            </a:r>
            <a:r>
              <a:rPr dirty="0"/>
              <a:t>?</a:t>
            </a:r>
          </a:p>
        </p:txBody>
      </p:sp>
      <p:sp>
        <p:nvSpPr>
          <p:cNvPr id="161" name="Arrow 2"/>
          <p:cNvSpPr/>
          <p:nvPr/>
        </p:nvSpPr>
        <p:spPr>
          <a:xfrm>
            <a:off x="15179558" y="4866167"/>
            <a:ext cx="5641099" cy="4542247"/>
          </a:xfrm>
          <a:custGeom>
            <a:avLst/>
            <a:gdLst/>
            <a:ahLst/>
            <a:cxnLst>
              <a:cxn ang="0">
                <a:pos x="wd2" y="hd2"/>
              </a:cxn>
              <a:cxn ang="5400000">
                <a:pos x="wd2" y="hd2"/>
              </a:cxn>
              <a:cxn ang="10800000">
                <a:pos x="wd2" y="hd2"/>
              </a:cxn>
              <a:cxn ang="16200000">
                <a:pos x="wd2" y="hd2"/>
              </a:cxn>
            </a:cxnLst>
            <a:rect l="0" t="0" r="r" b="b"/>
            <a:pathLst>
              <a:path w="21600" h="21600" extrusionOk="0">
                <a:moveTo>
                  <a:pt x="10749" y="0"/>
                </a:moveTo>
                <a:cubicBezTo>
                  <a:pt x="8457" y="0"/>
                  <a:pt x="6373" y="1103"/>
                  <a:pt x="4819" y="2903"/>
                </a:cubicBezTo>
                <a:lnTo>
                  <a:pt x="6744" y="6147"/>
                </a:lnTo>
                <a:cubicBezTo>
                  <a:pt x="7744" y="4819"/>
                  <a:pt x="9169" y="3989"/>
                  <a:pt x="10749" y="3989"/>
                </a:cubicBezTo>
                <a:cubicBezTo>
                  <a:pt x="13751" y="3989"/>
                  <a:pt x="16189" y="6985"/>
                  <a:pt x="16232" y="10700"/>
                </a:cubicBezTo>
                <a:lnTo>
                  <a:pt x="14265" y="10700"/>
                </a:lnTo>
                <a:lnTo>
                  <a:pt x="17933" y="16883"/>
                </a:lnTo>
                <a:lnTo>
                  <a:pt x="21600" y="10700"/>
                </a:lnTo>
                <a:lnTo>
                  <a:pt x="19444" y="10700"/>
                </a:lnTo>
                <a:cubicBezTo>
                  <a:pt x="19401" y="4782"/>
                  <a:pt x="15525" y="0"/>
                  <a:pt x="10749" y="0"/>
                </a:cubicBezTo>
                <a:close/>
                <a:moveTo>
                  <a:pt x="3667" y="4515"/>
                </a:moveTo>
                <a:lnTo>
                  <a:pt x="0" y="10700"/>
                </a:lnTo>
                <a:lnTo>
                  <a:pt x="2054" y="10700"/>
                </a:lnTo>
                <a:cubicBezTo>
                  <a:pt x="2053" y="10733"/>
                  <a:pt x="2054" y="10767"/>
                  <a:pt x="2054" y="10801"/>
                </a:cubicBezTo>
                <a:cubicBezTo>
                  <a:pt x="2054" y="16766"/>
                  <a:pt x="5946" y="21600"/>
                  <a:pt x="10749" y="21600"/>
                </a:cubicBezTo>
                <a:cubicBezTo>
                  <a:pt x="13080" y="21600"/>
                  <a:pt x="15197" y="20461"/>
                  <a:pt x="16759" y="18607"/>
                </a:cubicBezTo>
                <a:lnTo>
                  <a:pt x="14814" y="15375"/>
                </a:lnTo>
                <a:cubicBezTo>
                  <a:pt x="13811" y="16749"/>
                  <a:pt x="12360" y="17611"/>
                  <a:pt x="10749" y="17611"/>
                </a:cubicBezTo>
                <a:cubicBezTo>
                  <a:pt x="7720" y="17611"/>
                  <a:pt x="5266" y="14563"/>
                  <a:pt x="5266" y="10801"/>
                </a:cubicBezTo>
                <a:cubicBezTo>
                  <a:pt x="5266" y="10767"/>
                  <a:pt x="5265" y="10733"/>
                  <a:pt x="5266" y="10700"/>
                </a:cubicBezTo>
                <a:lnTo>
                  <a:pt x="7335" y="10700"/>
                </a:lnTo>
                <a:lnTo>
                  <a:pt x="3667" y="4515"/>
                </a:lnTo>
                <a:close/>
              </a:path>
            </a:pathLst>
          </a:custGeom>
          <a:solidFill>
            <a:schemeClr val="accent4"/>
          </a:solidFill>
          <a:ln w="12700">
            <a:miter lim="400000"/>
          </a:ln>
        </p:spPr>
        <p:txBody>
          <a:bodyPr lIns="50800" tIns="50800" rIns="50800" bIns="50800" anchor="ctr"/>
          <a:lstStyle/>
          <a:p>
            <a:pPr defTabSz="457200">
              <a:defRPr sz="3200">
                <a:latin typeface="Graphik-Medium"/>
                <a:ea typeface="Graphik-Medium"/>
                <a:cs typeface="Graphik-Medium"/>
                <a:sym typeface="Graphik Medium"/>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ă o luăm pe rând:"/>
          <p:cNvSpPr txBox="1">
            <a:spLocks noGrp="1"/>
          </p:cNvSpPr>
          <p:nvPr>
            <p:ph type="title"/>
          </p:nvPr>
        </p:nvSpPr>
        <p:spPr>
          <a:xfrm>
            <a:off x="1269900" y="1065190"/>
            <a:ext cx="9652001" cy="3200202"/>
          </a:xfrm>
          <a:prstGeom prst="rect">
            <a:avLst/>
          </a:prstGeom>
        </p:spPr>
        <p:txBody>
          <a:bodyPr anchor="ctr"/>
          <a:lstStyle/>
          <a:p>
            <a:r>
              <a:t>Să o luăm pe rând:</a:t>
            </a:r>
          </a:p>
        </p:txBody>
      </p:sp>
      <p:sp>
        <p:nvSpPr>
          <p:cNvPr id="164" name="Pentru crearea tricourilor bumbacul este crescut în ferme în America, Uzbekistan, China sau India;…"/>
          <p:cNvSpPr txBox="1">
            <a:spLocks noGrp="1"/>
          </p:cNvSpPr>
          <p:nvPr>
            <p:ph type="body" sz="quarter" idx="1"/>
          </p:nvPr>
        </p:nvSpPr>
        <p:spPr>
          <a:xfrm>
            <a:off x="12426191" y="8504075"/>
            <a:ext cx="10609869" cy="5664201"/>
          </a:xfrm>
          <a:prstGeom prst="rect">
            <a:avLst/>
          </a:prstGeom>
        </p:spPr>
        <p:txBody>
          <a:bodyPr/>
          <a:lstStyle/>
          <a:p>
            <a:pPr marL="764688" indent="-764688" defTabSz="1365504">
              <a:buSzPct val="100000"/>
              <a:buChar char="•"/>
              <a:defRPr sz="4704" spc="-141">
                <a:gradFill flip="none" rotWithShape="1">
                  <a:gsLst>
                    <a:gs pos="0">
                      <a:srgbClr val="1E98FD"/>
                    </a:gs>
                    <a:gs pos="100000">
                      <a:srgbClr val="FF00F7"/>
                    </a:gs>
                  </a:gsLst>
                  <a:lin ang="3960000" scaled="0"/>
                </a:gradFill>
              </a:defRPr>
            </a:pPr>
            <a:r>
              <a:rPr dirty="0" err="1"/>
              <a:t>Pentru</a:t>
            </a:r>
            <a:r>
              <a:rPr dirty="0"/>
              <a:t> </a:t>
            </a:r>
            <a:r>
              <a:rPr dirty="0" err="1"/>
              <a:t>crearea</a:t>
            </a:r>
            <a:r>
              <a:rPr dirty="0"/>
              <a:t> </a:t>
            </a:r>
            <a:r>
              <a:rPr dirty="0" err="1"/>
              <a:t>tricourilor</a:t>
            </a:r>
            <a:r>
              <a:rPr dirty="0"/>
              <a:t> </a:t>
            </a:r>
            <a:r>
              <a:rPr dirty="0" err="1"/>
              <a:t>bumbacul</a:t>
            </a:r>
            <a:r>
              <a:rPr dirty="0"/>
              <a:t> </a:t>
            </a:r>
            <a:r>
              <a:rPr dirty="0" err="1"/>
              <a:t>este</a:t>
            </a:r>
            <a:r>
              <a:rPr dirty="0"/>
              <a:t> </a:t>
            </a:r>
            <a:r>
              <a:rPr dirty="0" err="1"/>
              <a:t>crescut</a:t>
            </a:r>
            <a:r>
              <a:rPr dirty="0"/>
              <a:t> </a:t>
            </a:r>
            <a:r>
              <a:rPr dirty="0" err="1"/>
              <a:t>în</a:t>
            </a:r>
            <a:r>
              <a:rPr dirty="0"/>
              <a:t> </a:t>
            </a:r>
            <a:r>
              <a:rPr dirty="0" err="1"/>
              <a:t>ferme</a:t>
            </a:r>
            <a:r>
              <a:rPr dirty="0"/>
              <a:t> </a:t>
            </a:r>
            <a:r>
              <a:rPr dirty="0" err="1"/>
              <a:t>în</a:t>
            </a:r>
            <a:r>
              <a:rPr dirty="0"/>
              <a:t> America, Uzbekistan, China </a:t>
            </a:r>
            <a:r>
              <a:rPr dirty="0" err="1"/>
              <a:t>sau</a:t>
            </a:r>
            <a:r>
              <a:rPr dirty="0"/>
              <a:t> India;</a:t>
            </a:r>
          </a:p>
          <a:p>
            <a:pPr marL="764688" indent="-764688" defTabSz="1365504">
              <a:buSzPct val="100000"/>
              <a:buChar char="•"/>
              <a:defRPr sz="4704" spc="-141">
                <a:gradFill flip="none" rotWithShape="1">
                  <a:gsLst>
                    <a:gs pos="0">
                      <a:srgbClr val="1E98FD"/>
                    </a:gs>
                    <a:gs pos="100000">
                      <a:srgbClr val="FF00F7"/>
                    </a:gs>
                  </a:gsLst>
                  <a:lin ang="3960000" scaled="0"/>
                </a:gradFill>
              </a:defRPr>
            </a:pPr>
            <a:r>
              <a:rPr dirty="0" err="1"/>
              <a:t>După</a:t>
            </a:r>
            <a:r>
              <a:rPr dirty="0"/>
              <a:t> care </a:t>
            </a:r>
            <a:r>
              <a:rPr dirty="0" err="1"/>
              <a:t>cules</a:t>
            </a:r>
            <a:r>
              <a:rPr dirty="0"/>
              <a:t> de </a:t>
            </a:r>
            <a:r>
              <a:rPr dirty="0" err="1"/>
              <a:t>mașini</a:t>
            </a:r>
            <a:r>
              <a:rPr dirty="0"/>
              <a:t> automate, </a:t>
            </a:r>
            <a:r>
              <a:rPr dirty="0" err="1"/>
              <a:t>prelucrat</a:t>
            </a:r>
            <a:r>
              <a:rPr dirty="0"/>
              <a:t> </a:t>
            </a:r>
            <a:r>
              <a:rPr dirty="0" err="1"/>
              <a:t>și</a:t>
            </a:r>
            <a:r>
              <a:rPr dirty="0"/>
              <a:t> </a:t>
            </a:r>
            <a:r>
              <a:rPr dirty="0" err="1"/>
              <a:t>presat</a:t>
            </a:r>
            <a:r>
              <a:rPr dirty="0"/>
              <a:t> </a:t>
            </a:r>
            <a:r>
              <a:rPr dirty="0" err="1"/>
              <a:t>în</a:t>
            </a:r>
            <a:r>
              <a:rPr dirty="0"/>
              <a:t> </a:t>
            </a:r>
            <a:r>
              <a:rPr dirty="0" err="1"/>
              <a:t>baloți</a:t>
            </a:r>
            <a:r>
              <a:rPr dirty="0"/>
              <a:t> de 225 kg.</a:t>
            </a:r>
          </a:p>
        </p:txBody>
      </p:sp>
      <p:pic>
        <p:nvPicPr>
          <p:cNvPr id="165" name="Image" descr="Image"/>
          <p:cNvPicPr>
            <a:picLocks noChangeAspect="1"/>
          </p:cNvPicPr>
          <p:nvPr/>
        </p:nvPicPr>
        <p:blipFill>
          <a:blip r:embed="rId2"/>
          <a:srcRect t="4410"/>
          <a:stretch>
            <a:fillRect/>
          </a:stretch>
        </p:blipFill>
        <p:spPr>
          <a:xfrm>
            <a:off x="12011561" y="464831"/>
            <a:ext cx="11439053" cy="7641903"/>
          </a:xfrm>
          <a:prstGeom prst="rect">
            <a:avLst/>
          </a:prstGeom>
          <a:ln w="12700">
            <a:miter lim="400000"/>
          </a:ln>
        </p:spPr>
      </p:pic>
      <p:pic>
        <p:nvPicPr>
          <p:cNvPr id="166" name="Image" descr="Image"/>
          <p:cNvPicPr>
            <a:picLocks noChangeAspect="1"/>
          </p:cNvPicPr>
          <p:nvPr/>
        </p:nvPicPr>
        <p:blipFill>
          <a:blip r:embed="rId3"/>
          <a:stretch>
            <a:fillRect/>
          </a:stretch>
        </p:blipFill>
        <p:spPr>
          <a:xfrm>
            <a:off x="791071" y="4962127"/>
            <a:ext cx="10609772" cy="77638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Image" descr="Image"/>
          <p:cNvPicPr>
            <a:picLocks noGrp="1" noChangeAspect="1"/>
          </p:cNvPicPr>
          <p:nvPr>
            <p:ph type="pic" idx="21"/>
          </p:nvPr>
        </p:nvPicPr>
        <p:blipFill>
          <a:blip r:embed="rId2"/>
          <a:srcRect l="11118" r="21748"/>
          <a:stretch>
            <a:fillRect/>
          </a:stretch>
        </p:blipFill>
        <p:spPr>
          <a:xfrm>
            <a:off x="10843922" y="0"/>
            <a:ext cx="12192001" cy="13716001"/>
          </a:xfrm>
          <a:prstGeom prst="rect">
            <a:avLst/>
          </a:prstGeom>
        </p:spPr>
      </p:pic>
      <p:pic>
        <p:nvPicPr>
          <p:cNvPr id="169" name="Image" descr="Image"/>
          <p:cNvPicPr>
            <a:picLocks noChangeAspect="1"/>
          </p:cNvPicPr>
          <p:nvPr/>
        </p:nvPicPr>
        <p:blipFill>
          <a:blip r:embed="rId3"/>
          <a:srcRect t="2916"/>
          <a:stretch>
            <a:fillRect/>
          </a:stretch>
        </p:blipFill>
        <p:spPr>
          <a:xfrm>
            <a:off x="9502088" y="2044104"/>
            <a:ext cx="14875857" cy="9627971"/>
          </a:xfrm>
          <a:prstGeom prst="rect">
            <a:avLst/>
          </a:prstGeom>
          <a:ln w="12700">
            <a:miter lim="400000"/>
          </a:ln>
        </p:spPr>
      </p:pic>
      <p:sp>
        <p:nvSpPr>
          <p:cNvPr id="170" name="Baloții de bumbac sunt transportați de obicei în China sau India unde mașinile amestecă, cardează, piaptănă, destramă, laminează și în cele din urmă răsucesc bumbacul în fire."/>
          <p:cNvSpPr txBox="1">
            <a:spLocks noGrp="1"/>
          </p:cNvSpPr>
          <p:nvPr>
            <p:ph type="body" sz="half" idx="1"/>
          </p:nvPr>
        </p:nvSpPr>
        <p:spPr>
          <a:xfrm>
            <a:off x="423572" y="2900113"/>
            <a:ext cx="8615072" cy="8432801"/>
          </a:xfrm>
          <a:prstGeom prst="rect">
            <a:avLst/>
          </a:prstGeom>
        </p:spPr>
        <p:txBody>
          <a:bodyPr/>
          <a:lstStyle>
            <a:lvl1pPr marL="0" indent="0" algn="ctr" defTabSz="643889">
              <a:lnSpc>
                <a:spcPct val="80000"/>
              </a:lnSpc>
              <a:spcBef>
                <a:spcPts val="0"/>
              </a:spcBef>
              <a:buClrTx/>
              <a:buSzTx/>
              <a:buNone/>
              <a:defRPr sz="6551" spc="-196">
                <a:gradFill flip="none" rotWithShape="1">
                  <a:gsLst>
                    <a:gs pos="0">
                      <a:srgbClr val="6A00D8"/>
                    </a:gs>
                    <a:gs pos="100000">
                      <a:srgbClr val="FF542E"/>
                    </a:gs>
                  </a:gsLst>
                  <a:lin ang="3960000" scaled="0"/>
                </a:gradFill>
                <a:latin typeface="+mn-lt"/>
                <a:ea typeface="+mn-ea"/>
                <a:cs typeface="+mn-cs"/>
                <a:sym typeface="Graphik Semibold"/>
              </a:defRPr>
            </a:lvl1pPr>
          </a:lstStyle>
          <a:p>
            <a:r>
              <a:t>Baloții de bumbac sunt transportați de obicei în China sau India unde mașinile amestecă, cardează, piaptănă, destramă, laminează și în cele din urmă răsucesc bumbacul în fire.</a:t>
            </a:r>
            <a:endParaRPr sz="935" spc="-28">
              <a:latin typeface="Graphik"/>
              <a:ea typeface="Graphik"/>
              <a:cs typeface="Graphik"/>
              <a:sym typeface="Graphik"/>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Image" descr="Image"/>
          <p:cNvPicPr>
            <a:picLocks noGrp="1" noChangeAspect="1"/>
          </p:cNvPicPr>
          <p:nvPr>
            <p:ph type="pic" idx="23"/>
          </p:nvPr>
        </p:nvPicPr>
        <p:blipFill>
          <a:blip r:embed="rId2"/>
          <a:srcRect l="20432" r="20432"/>
          <a:stretch>
            <a:fillRect/>
          </a:stretch>
        </p:blipFill>
        <p:spPr>
          <a:xfrm>
            <a:off x="1471191" y="0"/>
            <a:ext cx="12166601" cy="13716001"/>
          </a:xfrm>
          <a:prstGeom prst="rect">
            <a:avLst/>
          </a:prstGeom>
        </p:spPr>
      </p:pic>
      <p:pic>
        <p:nvPicPr>
          <p:cNvPr id="173" name="Image" descr="Image"/>
          <p:cNvPicPr>
            <a:picLocks noChangeAspect="1"/>
          </p:cNvPicPr>
          <p:nvPr/>
        </p:nvPicPr>
        <p:blipFill>
          <a:blip r:embed="rId3"/>
          <a:stretch>
            <a:fillRect/>
          </a:stretch>
        </p:blipFill>
        <p:spPr>
          <a:xfrm>
            <a:off x="270345" y="1402146"/>
            <a:ext cx="14568292" cy="10911708"/>
          </a:xfrm>
          <a:prstGeom prst="rect">
            <a:avLst/>
          </a:prstGeom>
          <a:ln w="12700">
            <a:miter lim="400000"/>
          </a:ln>
        </p:spPr>
      </p:pic>
      <p:sp>
        <p:nvSpPr>
          <p:cNvPr id="174" name="Din firele formate, mașinile uriașe de tricotat le țes în material aspru și gri care tratat chimic devine moale și alb.…"/>
          <p:cNvSpPr txBox="1">
            <a:spLocks noGrp="1"/>
          </p:cNvSpPr>
          <p:nvPr>
            <p:ph type="body" sz="half" idx="4294967295"/>
          </p:nvPr>
        </p:nvSpPr>
        <p:spPr>
          <a:xfrm>
            <a:off x="15306830" y="2207219"/>
            <a:ext cx="8806825" cy="9301562"/>
          </a:xfrm>
          <a:prstGeom prst="rect">
            <a:avLst/>
          </a:prstGeom>
        </p:spPr>
        <p:txBody>
          <a:bodyPr/>
          <a:lstStyle/>
          <a:p>
            <a:pPr marL="107442" indent="-107442" algn="ctr" defTabSz="1146019">
              <a:lnSpc>
                <a:spcPct val="90000"/>
              </a:lnSpc>
              <a:spcBef>
                <a:spcPts val="0"/>
              </a:spcBef>
              <a:buClrTx/>
              <a:defRPr sz="5452" spc="-163">
                <a:gradFill flip="none" rotWithShape="1">
                  <a:gsLst>
                    <a:gs pos="0">
                      <a:srgbClr val="1A38FD"/>
                    </a:gs>
                    <a:gs pos="100000">
                      <a:schemeClr val="accent2"/>
                    </a:gs>
                  </a:gsLst>
                  <a:lin ang="3960000" scaled="0"/>
                </a:gradFill>
                <a:latin typeface="+mn-lt"/>
                <a:ea typeface="+mn-ea"/>
                <a:cs typeface="+mn-cs"/>
                <a:sym typeface="Graphik Semibold"/>
              </a:defRPr>
            </a:pPr>
            <a:r>
              <a:rPr dirty="0"/>
              <a:t>Din </a:t>
            </a:r>
            <a:r>
              <a:rPr dirty="0" err="1"/>
              <a:t>firele</a:t>
            </a:r>
            <a:r>
              <a:rPr dirty="0"/>
              <a:t> </a:t>
            </a:r>
            <a:r>
              <a:rPr dirty="0" err="1"/>
              <a:t>formate</a:t>
            </a:r>
            <a:r>
              <a:rPr dirty="0"/>
              <a:t>, </a:t>
            </a:r>
            <a:r>
              <a:rPr dirty="0" err="1"/>
              <a:t>mașinile</a:t>
            </a:r>
            <a:r>
              <a:rPr dirty="0"/>
              <a:t> de </a:t>
            </a:r>
            <a:r>
              <a:rPr dirty="0" err="1"/>
              <a:t>tricotat</a:t>
            </a:r>
            <a:r>
              <a:rPr dirty="0"/>
              <a:t> le </a:t>
            </a:r>
            <a:r>
              <a:rPr dirty="0" err="1"/>
              <a:t>țes</a:t>
            </a:r>
            <a:r>
              <a:rPr dirty="0"/>
              <a:t> </a:t>
            </a:r>
            <a:r>
              <a:rPr dirty="0" err="1"/>
              <a:t>în</a:t>
            </a:r>
            <a:r>
              <a:rPr dirty="0"/>
              <a:t> material </a:t>
            </a:r>
            <a:r>
              <a:rPr dirty="0" err="1"/>
              <a:t>aspru</a:t>
            </a:r>
            <a:r>
              <a:rPr dirty="0"/>
              <a:t> </a:t>
            </a:r>
            <a:r>
              <a:rPr dirty="0" err="1"/>
              <a:t>și</a:t>
            </a:r>
            <a:r>
              <a:rPr dirty="0"/>
              <a:t> </a:t>
            </a:r>
            <a:r>
              <a:rPr dirty="0" err="1"/>
              <a:t>gri</a:t>
            </a:r>
            <a:r>
              <a:rPr dirty="0"/>
              <a:t> care </a:t>
            </a:r>
            <a:r>
              <a:rPr dirty="0" err="1"/>
              <a:t>tratat</a:t>
            </a:r>
            <a:r>
              <a:rPr dirty="0"/>
              <a:t> </a:t>
            </a:r>
            <a:r>
              <a:rPr dirty="0" err="1"/>
              <a:t>chimic</a:t>
            </a:r>
            <a:r>
              <a:rPr dirty="0"/>
              <a:t> </a:t>
            </a:r>
            <a:r>
              <a:rPr dirty="0" err="1"/>
              <a:t>devine</a:t>
            </a:r>
            <a:r>
              <a:rPr dirty="0"/>
              <a:t> </a:t>
            </a:r>
            <a:r>
              <a:rPr dirty="0" err="1"/>
              <a:t>moale</a:t>
            </a:r>
            <a:r>
              <a:rPr dirty="0"/>
              <a:t> </a:t>
            </a:r>
            <a:r>
              <a:rPr dirty="0" err="1"/>
              <a:t>și</a:t>
            </a:r>
            <a:r>
              <a:rPr dirty="0"/>
              <a:t> alb.</a:t>
            </a:r>
            <a:endParaRPr lang="ro-RO" dirty="0"/>
          </a:p>
          <a:p>
            <a:pPr marL="0" indent="0" algn="ctr" defTabSz="1146019">
              <a:lnSpc>
                <a:spcPct val="90000"/>
              </a:lnSpc>
              <a:spcBef>
                <a:spcPts val="0"/>
              </a:spcBef>
              <a:buClrTx/>
              <a:buNone/>
              <a:defRPr sz="5452" spc="-163">
                <a:gradFill flip="none" rotWithShape="1">
                  <a:gsLst>
                    <a:gs pos="0">
                      <a:srgbClr val="1A38FD"/>
                    </a:gs>
                    <a:gs pos="100000">
                      <a:schemeClr val="accent2"/>
                    </a:gs>
                  </a:gsLst>
                  <a:lin ang="3960000" scaled="0"/>
                </a:gradFill>
                <a:latin typeface="+mn-lt"/>
                <a:ea typeface="+mn-ea"/>
                <a:cs typeface="+mn-cs"/>
                <a:sym typeface="Graphik Semibold"/>
              </a:defRPr>
            </a:pPr>
            <a:r>
              <a:rPr dirty="0"/>
              <a:t> </a:t>
            </a:r>
          </a:p>
          <a:p>
            <a:pPr marL="107442" indent="-107442" algn="ctr" defTabSz="1146019">
              <a:lnSpc>
                <a:spcPct val="90000"/>
              </a:lnSpc>
              <a:spcBef>
                <a:spcPts val="0"/>
              </a:spcBef>
              <a:buClrTx/>
              <a:defRPr sz="5452" spc="-163">
                <a:gradFill flip="none" rotWithShape="1">
                  <a:gsLst>
                    <a:gs pos="0">
                      <a:srgbClr val="1A38FD"/>
                    </a:gs>
                    <a:gs pos="100000">
                      <a:schemeClr val="accent2"/>
                    </a:gs>
                  </a:gsLst>
                  <a:lin ang="3960000" scaled="0"/>
                </a:gradFill>
                <a:latin typeface="+mn-lt"/>
                <a:ea typeface="+mn-ea"/>
                <a:cs typeface="+mn-cs"/>
                <a:sym typeface="Graphik Semibold"/>
              </a:defRPr>
            </a:pPr>
            <a:r>
              <a:rPr dirty="0" err="1"/>
              <a:t>După</a:t>
            </a:r>
            <a:r>
              <a:rPr dirty="0"/>
              <a:t> care </a:t>
            </a:r>
            <a:r>
              <a:rPr dirty="0" err="1"/>
              <a:t>materialul</a:t>
            </a:r>
            <a:r>
              <a:rPr dirty="0"/>
              <a:t> </a:t>
            </a:r>
            <a:r>
              <a:rPr dirty="0" err="1"/>
              <a:t>este</a:t>
            </a:r>
            <a:r>
              <a:rPr dirty="0"/>
              <a:t> </a:t>
            </a:r>
            <a:r>
              <a:rPr dirty="0" err="1"/>
              <a:t>scufundat</a:t>
            </a:r>
            <a:r>
              <a:rPr dirty="0"/>
              <a:t> </a:t>
            </a:r>
            <a:r>
              <a:rPr dirty="0" err="1"/>
              <a:t>în</a:t>
            </a:r>
            <a:r>
              <a:rPr dirty="0"/>
              <a:t> </a:t>
            </a:r>
            <a:r>
              <a:rPr dirty="0" err="1"/>
              <a:t>albitori</a:t>
            </a:r>
            <a:r>
              <a:rPr dirty="0"/>
              <a:t> </a:t>
            </a:r>
            <a:r>
              <a:rPr dirty="0" err="1"/>
              <a:t>și</a:t>
            </a:r>
            <a:r>
              <a:rPr dirty="0"/>
              <a:t> </a:t>
            </a:r>
            <a:r>
              <a:rPr dirty="0" err="1"/>
              <a:t>coloranți</a:t>
            </a:r>
            <a:r>
              <a:rPr dirty="0"/>
              <a:t>, din </a:t>
            </a:r>
            <a:r>
              <a:rPr dirty="0" err="1"/>
              <a:t>pacate</a:t>
            </a:r>
            <a:r>
              <a:rPr dirty="0"/>
              <a:t> </a:t>
            </a:r>
            <a:r>
              <a:rPr dirty="0" err="1"/>
              <a:t>unele</a:t>
            </a:r>
            <a:r>
              <a:rPr dirty="0"/>
              <a:t> </a:t>
            </a:r>
            <a:r>
              <a:rPr dirty="0" err="1"/>
              <a:t>substanțe</a:t>
            </a:r>
            <a:r>
              <a:rPr dirty="0"/>
              <a:t> din </a:t>
            </a:r>
            <a:r>
              <a:rPr dirty="0" err="1"/>
              <a:t>acestea</a:t>
            </a:r>
            <a:r>
              <a:rPr dirty="0"/>
              <a:t> pot </a:t>
            </a:r>
            <a:r>
              <a:rPr dirty="0" err="1"/>
              <a:t>conține</a:t>
            </a:r>
            <a:r>
              <a:rPr dirty="0"/>
              <a:t> </a:t>
            </a:r>
            <a:r>
              <a:rPr dirty="0" err="1"/>
              <a:t>carcinogeni</a:t>
            </a:r>
            <a:r>
              <a:rPr dirty="0"/>
              <a:t>, precum </a:t>
            </a:r>
            <a:r>
              <a:rPr dirty="0" err="1"/>
              <a:t>cadmiu</a:t>
            </a:r>
            <a:r>
              <a:rPr dirty="0"/>
              <a:t>, plumb, </a:t>
            </a:r>
            <a:r>
              <a:rPr dirty="0" err="1"/>
              <a:t>crom</a:t>
            </a:r>
            <a:r>
              <a:rPr dirty="0"/>
              <a:t> </a:t>
            </a:r>
            <a:r>
              <a:rPr dirty="0" err="1"/>
              <a:t>și</a:t>
            </a:r>
            <a:r>
              <a:rPr dirty="0"/>
              <a:t> </a:t>
            </a:r>
            <a:r>
              <a:rPr dirty="0" err="1"/>
              <a:t>mercur</a:t>
            </a:r>
            <a:r>
              <a:rPr dirty="0"/>
              <a:t>.</a:t>
            </a:r>
            <a:endParaRPr sz="564" spc="-16" dirty="0">
              <a:latin typeface="Graphik"/>
              <a:ea typeface="Graphik"/>
              <a:cs typeface="Graphik"/>
              <a:sym typeface="Graphik"/>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După ce țesătura ajunge în fabrici, de obicei în Bangladeș, China, India sau Turcia aici intervine munca umana. Doar în Bangladesh peste 4,5 milioane de oameni lucrează în condiții proaste și au salarii mici."/>
          <p:cNvSpPr txBox="1">
            <a:spLocks noGrp="1"/>
          </p:cNvSpPr>
          <p:nvPr>
            <p:ph type="body" sz="half" idx="1"/>
          </p:nvPr>
        </p:nvSpPr>
        <p:spPr>
          <a:xfrm>
            <a:off x="1322054" y="517455"/>
            <a:ext cx="21844001" cy="4488604"/>
          </a:xfrm>
          <a:prstGeom prst="rect">
            <a:avLst/>
          </a:prstGeom>
        </p:spPr>
        <p:txBody>
          <a:bodyPr/>
          <a:lstStyle>
            <a:lvl1pPr defTabSz="1438619">
              <a:lnSpc>
                <a:spcPct val="90000"/>
              </a:lnSpc>
              <a:defRPr sz="6843" spc="-205"/>
            </a:lvl1pPr>
          </a:lstStyle>
          <a:p>
            <a:r>
              <a:t>După ce țesătura ajunge în fabrici, de obicei în Bangladeș, China, India sau Turcia aici intervine munca umana. Doar în Bangladesh peste 4,5 milioane de oameni lucrează în condiții proaste și au salarii mici.</a:t>
            </a:r>
            <a:endParaRPr sz="708" spc="-21">
              <a:latin typeface="Graphik"/>
              <a:ea typeface="Graphik"/>
              <a:cs typeface="Graphik"/>
              <a:sym typeface="Graphik"/>
            </a:endParaRPr>
          </a:p>
        </p:txBody>
      </p:sp>
      <p:pic>
        <p:nvPicPr>
          <p:cNvPr id="177" name="Image" descr="Image"/>
          <p:cNvPicPr>
            <a:picLocks noChangeAspect="1"/>
          </p:cNvPicPr>
          <p:nvPr/>
        </p:nvPicPr>
        <p:blipFill>
          <a:blip r:embed="rId2"/>
          <a:stretch>
            <a:fillRect/>
          </a:stretch>
        </p:blipFill>
        <p:spPr>
          <a:xfrm>
            <a:off x="1015582" y="5255235"/>
            <a:ext cx="22456945" cy="79276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După producție, tricourile sunt transportate cu vaporul, trenul sau camionul pentru a fi comercializate."/>
          <p:cNvSpPr txBox="1">
            <a:spLocks noGrp="1"/>
          </p:cNvSpPr>
          <p:nvPr>
            <p:ph type="body" sz="quarter" idx="1"/>
          </p:nvPr>
        </p:nvSpPr>
        <p:spPr>
          <a:xfrm>
            <a:off x="1089576" y="1160907"/>
            <a:ext cx="9880453" cy="3430192"/>
          </a:xfrm>
          <a:prstGeom prst="rect">
            <a:avLst/>
          </a:prstGeom>
        </p:spPr>
        <p:txBody>
          <a:bodyPr/>
          <a:lstStyle>
            <a:lvl1pPr defTabSz="561340">
              <a:defRPr sz="5712" spc="-171"/>
            </a:lvl1pPr>
          </a:lstStyle>
          <a:p>
            <a:r>
              <a:t>După producție, tricourile sunt transportate cu vaporul, trenul sau camionul pentru a fi comercializate.</a:t>
            </a:r>
            <a:endParaRPr sz="816" spc="-24">
              <a:latin typeface="Graphik"/>
              <a:ea typeface="Graphik"/>
              <a:cs typeface="Graphik"/>
              <a:sym typeface="Graphik"/>
            </a:endParaRPr>
          </a:p>
        </p:txBody>
      </p:sp>
      <p:pic>
        <p:nvPicPr>
          <p:cNvPr id="180" name="Image" descr="Image"/>
          <p:cNvPicPr>
            <a:picLocks noChangeAspect="1"/>
          </p:cNvPicPr>
          <p:nvPr/>
        </p:nvPicPr>
        <p:blipFill>
          <a:blip r:embed="rId2"/>
          <a:stretch>
            <a:fillRect/>
          </a:stretch>
        </p:blipFill>
        <p:spPr>
          <a:xfrm>
            <a:off x="434885" y="5309277"/>
            <a:ext cx="11189835" cy="7819403"/>
          </a:xfrm>
          <a:prstGeom prst="rect">
            <a:avLst/>
          </a:prstGeom>
          <a:ln w="12700">
            <a:miter lim="400000"/>
          </a:ln>
        </p:spPr>
      </p:pic>
      <p:pic>
        <p:nvPicPr>
          <p:cNvPr id="181" name="Image" descr="Image"/>
          <p:cNvPicPr>
            <a:picLocks noChangeAspect="1"/>
          </p:cNvPicPr>
          <p:nvPr/>
        </p:nvPicPr>
        <p:blipFill>
          <a:blip r:embed="rId3"/>
          <a:stretch>
            <a:fillRect/>
          </a:stretch>
        </p:blipFill>
        <p:spPr>
          <a:xfrm>
            <a:off x="11883648" y="610599"/>
            <a:ext cx="11837175" cy="7590656"/>
          </a:xfrm>
          <a:prstGeom prst="rect">
            <a:avLst/>
          </a:prstGeom>
          <a:ln w="12700">
            <a:miter lim="400000"/>
          </a:ln>
        </p:spPr>
      </p:pic>
      <p:sp>
        <p:nvSpPr>
          <p:cNvPr id="182" name="Toate procesele enumerate mai devreme fac ca produsele din bumbac să aibă un impact major asupra mediului."/>
          <p:cNvSpPr txBox="1"/>
          <p:nvPr/>
        </p:nvSpPr>
        <p:spPr>
          <a:xfrm>
            <a:off x="13159759" y="8965669"/>
            <a:ext cx="9880453" cy="3430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553084">
              <a:lnSpc>
                <a:spcPct val="80000"/>
              </a:lnSpc>
              <a:defRPr sz="5628" spc="-168">
                <a:gradFill flip="none" rotWithShape="1">
                  <a:gsLst>
                    <a:gs pos="0">
                      <a:schemeClr val="accent5">
                        <a:hueOff val="106044"/>
                        <a:satOff val="10158"/>
                        <a:lumOff val="16042"/>
                      </a:schemeClr>
                    </a:gs>
                    <a:gs pos="100000">
                      <a:schemeClr val="accent6"/>
                    </a:gs>
                  </a:gsLst>
                  <a:lin ang="3960000" scaled="0"/>
                </a:gradFill>
                <a:latin typeface="+mn-lt"/>
                <a:ea typeface="+mn-ea"/>
                <a:cs typeface="+mn-cs"/>
                <a:sym typeface="Graphik Semibold"/>
              </a:defRPr>
            </a:lvl1pPr>
          </a:lstStyle>
          <a:p>
            <a:r>
              <a:t>Toate procesele enumerate mai devreme fac ca produsele din bumbac să aibă un impact major asupra mediului.</a:t>
            </a:r>
            <a:endParaRPr sz="804" spc="-24">
              <a:latin typeface="Graphik"/>
              <a:ea typeface="Graphik"/>
              <a:cs typeface="Graphik"/>
              <a:sym typeface="Graphik"/>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Ajuns în casa consumatorului, tricoul trece prin una din cele mai solicitate faze din viața sa. De exemplu o familie își spală hainele 360 de ori pe an, aproximativ sunt folosite 54 000 litre de apa anual."/>
          <p:cNvSpPr txBox="1">
            <a:spLocks noGrp="1"/>
          </p:cNvSpPr>
          <p:nvPr>
            <p:ph type="title"/>
          </p:nvPr>
        </p:nvSpPr>
        <p:spPr>
          <a:xfrm>
            <a:off x="796064" y="2165375"/>
            <a:ext cx="9652001" cy="9385250"/>
          </a:xfrm>
          <a:prstGeom prst="rect">
            <a:avLst/>
          </a:prstGeom>
        </p:spPr>
        <p:txBody>
          <a:bodyPr/>
          <a:lstStyle>
            <a:lvl1pPr defTabSz="1365469">
              <a:lnSpc>
                <a:spcPct val="90000"/>
              </a:lnSpc>
              <a:defRPr sz="6496" spc="-194">
                <a:gradFill flip="none" rotWithShape="1">
                  <a:gsLst>
                    <a:gs pos="0">
                      <a:srgbClr val="1E98FD"/>
                    </a:gs>
                    <a:gs pos="100000">
                      <a:schemeClr val="accent3"/>
                    </a:gs>
                  </a:gsLst>
                  <a:lin ang="3960000" scaled="0"/>
                </a:gradFill>
              </a:defRPr>
            </a:lvl1pPr>
          </a:lstStyle>
          <a:p>
            <a:r>
              <a:t>Ajuns în casa consumatorului, tricoul trece prin una din cele mai solicitate faze din viața sa. De exemplu o familie își spală hainele 360 de ori pe an, aproximativ sunt folosite 54 000 litre de apa anual. </a:t>
            </a:r>
            <a:endParaRPr sz="672" spc="-20">
              <a:latin typeface="Graphik"/>
              <a:ea typeface="Graphik"/>
              <a:cs typeface="Graphik"/>
              <a:sym typeface="Graphik"/>
            </a:endParaRPr>
          </a:p>
        </p:txBody>
      </p:sp>
      <p:pic>
        <p:nvPicPr>
          <p:cNvPr id="185" name="illustration-girl-washing-clothes_7737-1879.jpg" descr="illustration-girl-washing-clothes_7737-1879.jpg"/>
          <p:cNvPicPr>
            <a:picLocks noChangeAspect="1"/>
          </p:cNvPicPr>
          <p:nvPr/>
        </p:nvPicPr>
        <p:blipFill>
          <a:blip r:embed="rId2"/>
          <a:srcRect l="12230" t="7694" r="13091" b="7694"/>
          <a:stretch>
            <a:fillRect/>
          </a:stretch>
        </p:blipFill>
        <p:spPr>
          <a:xfrm>
            <a:off x="10513991" y="482401"/>
            <a:ext cx="14090352" cy="12751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Graphik Semibold"/>
        <a:ea typeface="Graphik Semibold"/>
        <a:cs typeface="Graphik Semibold"/>
      </a:majorFont>
      <a:minorFont>
        <a:latin typeface="Graphik Semibold"/>
        <a:ea typeface="Graphik Semibold"/>
        <a:cs typeface="Graphik Semi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Medium"/>
            <a:ea typeface="Graphik-Medium"/>
            <a:cs typeface="Graphik-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Graphik Semibold"/>
        <a:ea typeface="Graphik Semibold"/>
        <a:cs typeface="Graphik Semibold"/>
      </a:majorFont>
      <a:minorFont>
        <a:latin typeface="Graphik Semibold"/>
        <a:ea typeface="Graphik Semibold"/>
        <a:cs typeface="Graphik Semi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Medium"/>
            <a:ea typeface="Graphik-Medium"/>
            <a:cs typeface="Graphik-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190</TotalTime>
  <Words>1155</Words>
  <Application>Microsoft Macintosh PowerPoint</Application>
  <PresentationFormat>Custom</PresentationFormat>
  <Paragraphs>72</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Gliker</vt:lpstr>
      <vt:lpstr>Graphik</vt:lpstr>
      <vt:lpstr>Graphik Semibold</vt:lpstr>
      <vt:lpstr>Graphik-Medium</vt:lpstr>
      <vt:lpstr>Helvetica</vt:lpstr>
      <vt:lpstr>Helvetica Neue</vt:lpstr>
      <vt:lpstr>Times Roman</vt:lpstr>
      <vt:lpstr>31_ColorGradientLight</vt:lpstr>
      <vt:lpstr>PowerPoint Presentation</vt:lpstr>
      <vt:lpstr>PowerPoint Presentation</vt:lpstr>
      <vt:lpstr>V-ați întrebat vreodată care este ciclul de viață complet a unui tricou?</vt:lpstr>
      <vt:lpstr>Să o luăm pe rând:</vt:lpstr>
      <vt:lpstr>PowerPoint Presentation</vt:lpstr>
      <vt:lpstr>PowerPoint Presentation</vt:lpstr>
      <vt:lpstr>PowerPoint Presentation</vt:lpstr>
      <vt:lpstr>PowerPoint Presentation</vt:lpstr>
      <vt:lpstr>Ajuns în casa consumatorului, tricoul trece prin una din cele mai solicitate faze din viața sa. De exemplu o familie își spală hainele 360 de ori pe an, aproximativ sunt folosite 54 000 litre de apa anual. </vt:lpstr>
      <vt:lpstr>Deșeurile de textile implică un proces complex de reciclare, respectiv majoritatea articolelor textile din toată lumea ajung la groapa de gunoi.</vt:lpstr>
      <vt:lpstr>Acum întrebați-vă câte tricouri și articole de îmbrăcăminte veți folosi pe parcursul vieții și care va fi impactul lor asupra mediului?</vt:lpstr>
      <vt:lpstr>PowerPoint Presentation</vt:lpstr>
      <vt:lpstr>Soluția este să consumăm rațional și responsabil! Consumul excesiv conduce la epuizarea resurselor naturale dar și poluarea mediului.</vt:lpstr>
      <vt:lpstr>Economia liniară</vt:lpstr>
      <vt:lpstr>PowerPoint Presentation</vt:lpstr>
      <vt:lpstr>Exercițiu practic: Selectăm un produs și descriem împreună tot parcursul acestuia: de la resurse necesare, producere, consum până la faza de eliminare/reciclare. </vt:lpstr>
      <vt:lpstr>Vizionare filmuleț: Povestea Lucrurilor https://www.youtube.com/watch?v=9GorqroigqM&amp;t=223s</vt:lpstr>
      <vt:lpstr>Exemple pozitive economie circulară</vt:lpstr>
      <vt:lpstr>PowerPoint Presentation</vt:lpstr>
      <vt:lpstr>PowerPoint Presentation</vt:lpstr>
      <vt:lpstr>Ce pot face?</vt:lpstr>
      <vt:lpstr>Redu/refuză obiectele de unică folosință</vt:lpstr>
      <vt:lpstr>PowerPoint Presentation</vt:lpstr>
      <vt:lpstr>Cumpără local. Nu risipi alimente. Folosește torbe reutilizabile pentru cumpărături.</vt:lpstr>
      <vt:lpstr>PowerPoint Presentation</vt:lpstr>
      <vt:lpstr>PowerPoint Presentation</vt:lpstr>
      <vt:lpstr>De asemenea: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7</cp:revision>
  <dcterms:modified xsi:type="dcterms:W3CDTF">2026-04-22T09:58:03Z</dcterms:modified>
</cp:coreProperties>
</file>