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ileron Bold" pitchFamily="2" charset="77"/>
      <p:regular r:id="rId25"/>
      <p:bold r:id="rId26"/>
    </p:embeddedFont>
    <p:embeddedFont>
      <p:font typeface="Aileron Ultra-Bold" pitchFamily="2" charset="77"/>
      <p:regular r:id="rId27"/>
      <p:bold r:id="rId28"/>
    </p:embeddedFont>
    <p:embeddedFont>
      <p:font typeface="Asap Condensed" panose="020F0506030202060203" pitchFamily="34" charset="77"/>
      <p:regular r:id="rId29"/>
    </p:embeddedFont>
    <p:embeddedFont>
      <p:font typeface="Asap Condensed Bold" panose="020F0806030202060203" pitchFamily="34" charset="77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umondi Condensed Bold" pitchFamily="2" charset="-34"/>
      <p:regular r:id="rId36"/>
      <p:bold r:id="rId37"/>
    </p:embeddedFont>
    <p:embeddedFont>
      <p:font typeface="Norwester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74" autoAdjust="0"/>
  </p:normalViewPr>
  <p:slideViewPr>
    <p:cSldViewPr>
      <p:cViewPr varScale="1">
        <p:scale>
          <a:sx n="70" d="100"/>
          <a:sy n="70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8fV7_47iWWU&amp;t=7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42073" y="974057"/>
            <a:ext cx="6928577" cy="88844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64697" y="1266114"/>
            <a:ext cx="2790777" cy="279077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44651" y="687907"/>
            <a:ext cx="681586" cy="68158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85040" y="8891612"/>
            <a:ext cx="2790777" cy="27907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11846" y="8677522"/>
            <a:ext cx="802223" cy="80222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101021" y="1676569"/>
            <a:ext cx="2423873" cy="1516022"/>
          </a:xfrm>
          <a:custGeom>
            <a:avLst/>
            <a:gdLst/>
            <a:ahLst/>
            <a:cxnLst/>
            <a:rect l="l" t="t" r="r" b="b"/>
            <a:pathLst>
              <a:path w="2423873" h="1516022">
                <a:moveTo>
                  <a:pt x="0" y="0"/>
                </a:moveTo>
                <a:lnTo>
                  <a:pt x="2423873" y="0"/>
                </a:lnTo>
                <a:lnTo>
                  <a:pt x="2423873" y="1516022"/>
                </a:lnTo>
                <a:lnTo>
                  <a:pt x="0" y="1516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44651" y="4368418"/>
            <a:ext cx="7086334" cy="870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9"/>
              </a:lnSpc>
              <a:spcBef>
                <a:spcPct val="0"/>
              </a:spcBef>
            </a:pPr>
            <a:r>
              <a:rPr lang="en-US" sz="5049">
                <a:solidFill>
                  <a:srgbClr val="000000"/>
                </a:solidFill>
                <a:latin typeface="Asap Condensed Bold"/>
              </a:rPr>
              <a:t>ETICA PROFESIONALĂ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4651" y="5048625"/>
            <a:ext cx="6184962" cy="159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90"/>
              </a:lnSpc>
              <a:spcBef>
                <a:spcPct val="0"/>
              </a:spcBef>
            </a:pPr>
            <a:r>
              <a:rPr lang="en-US" sz="9779" dirty="0">
                <a:solidFill>
                  <a:srgbClr val="000000"/>
                </a:solidFill>
                <a:latin typeface="Asap Condensed Bold"/>
              </a:rPr>
              <a:t>LEADERSHIP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44651" y="6591245"/>
            <a:ext cx="8864618" cy="109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43"/>
              </a:lnSpc>
              <a:spcBef>
                <a:spcPct val="0"/>
              </a:spcBef>
            </a:pPr>
            <a:r>
              <a:rPr lang="en-US" sz="6316">
                <a:solidFill>
                  <a:srgbClr val="000000"/>
                </a:solidFill>
                <a:latin typeface="Asap Condensed Bold"/>
              </a:rPr>
              <a:t>LUCRU ÎN ECHIPĂ 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7095"/>
            <a:ext cx="18288000" cy="1249019"/>
          </a:xfrm>
          <a:custGeom>
            <a:avLst/>
            <a:gdLst/>
            <a:ahLst/>
            <a:cxnLst/>
            <a:rect l="l" t="t" r="r" b="b"/>
            <a:pathLst>
              <a:path w="18288000" h="1249019">
                <a:moveTo>
                  <a:pt x="0" y="0"/>
                </a:moveTo>
                <a:lnTo>
                  <a:pt x="18288000" y="0"/>
                </a:lnTo>
                <a:lnTo>
                  <a:pt x="18288000" y="1249019"/>
                </a:lnTo>
                <a:lnTo>
                  <a:pt x="0" y="124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2360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48007" y="8827101"/>
            <a:ext cx="8539993" cy="1459899"/>
          </a:xfrm>
          <a:custGeom>
            <a:avLst/>
            <a:gdLst/>
            <a:ahLst/>
            <a:cxnLst/>
            <a:rect l="l" t="t" r="r" b="b"/>
            <a:pathLst>
              <a:path w="8539993" h="1459899">
                <a:moveTo>
                  <a:pt x="0" y="0"/>
                </a:moveTo>
                <a:lnTo>
                  <a:pt x="8539993" y="0"/>
                </a:lnTo>
                <a:lnTo>
                  <a:pt x="8539993" y="1459899"/>
                </a:lnTo>
                <a:lnTo>
                  <a:pt x="0" y="1459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601" t="-981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6980" y="4064013"/>
            <a:ext cx="3865137" cy="2145151"/>
          </a:xfrm>
          <a:custGeom>
            <a:avLst/>
            <a:gdLst/>
            <a:ahLst/>
            <a:cxnLst/>
            <a:rect l="l" t="t" r="r" b="b"/>
            <a:pathLst>
              <a:path w="3865137" h="2145151">
                <a:moveTo>
                  <a:pt x="0" y="0"/>
                </a:moveTo>
                <a:lnTo>
                  <a:pt x="3865137" y="0"/>
                </a:lnTo>
                <a:lnTo>
                  <a:pt x="3865137" y="2145151"/>
                </a:lnTo>
                <a:lnTo>
                  <a:pt x="0" y="2145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3784965" y="6209164"/>
            <a:ext cx="3865137" cy="2145151"/>
          </a:xfrm>
          <a:custGeom>
            <a:avLst/>
            <a:gdLst/>
            <a:ahLst/>
            <a:cxnLst/>
            <a:rect l="l" t="t" r="r" b="b"/>
            <a:pathLst>
              <a:path w="3865137" h="2145151">
                <a:moveTo>
                  <a:pt x="3865138" y="0"/>
                </a:moveTo>
                <a:lnTo>
                  <a:pt x="0" y="0"/>
                </a:lnTo>
                <a:lnTo>
                  <a:pt x="0" y="2145151"/>
                </a:lnTo>
                <a:lnTo>
                  <a:pt x="3865138" y="2145151"/>
                </a:lnTo>
                <a:lnTo>
                  <a:pt x="3865138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55639" y="4064013"/>
            <a:ext cx="3865137" cy="2145151"/>
          </a:xfrm>
          <a:custGeom>
            <a:avLst/>
            <a:gdLst/>
            <a:ahLst/>
            <a:cxnLst/>
            <a:rect l="l" t="t" r="r" b="b"/>
            <a:pathLst>
              <a:path w="3865137" h="2145151">
                <a:moveTo>
                  <a:pt x="0" y="0"/>
                </a:moveTo>
                <a:lnTo>
                  <a:pt x="3865137" y="0"/>
                </a:lnTo>
                <a:lnTo>
                  <a:pt x="3865137" y="2145151"/>
                </a:lnTo>
                <a:lnTo>
                  <a:pt x="0" y="2145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>
            <a:off x="10713625" y="6209164"/>
            <a:ext cx="3865137" cy="2145151"/>
          </a:xfrm>
          <a:custGeom>
            <a:avLst/>
            <a:gdLst/>
            <a:ahLst/>
            <a:cxnLst/>
            <a:rect l="l" t="t" r="r" b="b"/>
            <a:pathLst>
              <a:path w="3865137" h="2145151">
                <a:moveTo>
                  <a:pt x="3865137" y="0"/>
                </a:moveTo>
                <a:lnTo>
                  <a:pt x="0" y="0"/>
                </a:lnTo>
                <a:lnTo>
                  <a:pt x="0" y="2145151"/>
                </a:lnTo>
                <a:lnTo>
                  <a:pt x="3865137" y="2145151"/>
                </a:lnTo>
                <a:lnTo>
                  <a:pt x="3865137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38631" y="4064013"/>
            <a:ext cx="3865137" cy="2145151"/>
          </a:xfrm>
          <a:custGeom>
            <a:avLst/>
            <a:gdLst/>
            <a:ahLst/>
            <a:cxnLst/>
            <a:rect l="l" t="t" r="r" b="b"/>
            <a:pathLst>
              <a:path w="3865137" h="2145151">
                <a:moveTo>
                  <a:pt x="0" y="0"/>
                </a:moveTo>
                <a:lnTo>
                  <a:pt x="3865138" y="0"/>
                </a:lnTo>
                <a:lnTo>
                  <a:pt x="3865138" y="2145151"/>
                </a:lnTo>
                <a:lnTo>
                  <a:pt x="0" y="2145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9554" y="4292723"/>
            <a:ext cx="3361079" cy="3045977"/>
            <a:chOff x="-79095" y="-50800"/>
            <a:chExt cx="812800" cy="736600"/>
          </a:xfrm>
        </p:grpSpPr>
        <p:sp>
          <p:nvSpPr>
            <p:cNvPr id="8" name="Freeform 8"/>
            <p:cNvSpPr/>
            <p:nvPr/>
          </p:nvSpPr>
          <p:spPr>
            <a:xfrm>
              <a:off x="0" y="7075"/>
              <a:ext cx="635000" cy="597628"/>
            </a:xfrm>
            <a:custGeom>
              <a:avLst/>
              <a:gdLst/>
              <a:ahLst/>
              <a:cxnLst/>
              <a:rect l="l" t="t" r="r" b="b"/>
              <a:pathLst>
                <a:path w="635000" h="597628">
                  <a:moveTo>
                    <a:pt x="131010" y="22763"/>
                  </a:moveTo>
                  <a:lnTo>
                    <a:pt x="186490" y="13887"/>
                  </a:lnTo>
                  <a:cubicBezTo>
                    <a:pt x="273278" y="0"/>
                    <a:pt x="361722" y="0"/>
                    <a:pt x="448510" y="13887"/>
                  </a:cubicBezTo>
                  <a:lnTo>
                    <a:pt x="503990" y="22763"/>
                  </a:lnTo>
                  <a:cubicBezTo>
                    <a:pt x="579472" y="34840"/>
                    <a:pt x="635000" y="99959"/>
                    <a:pt x="635000" y="176401"/>
                  </a:cubicBezTo>
                  <a:lnTo>
                    <a:pt x="635000" y="421228"/>
                  </a:lnTo>
                  <a:cubicBezTo>
                    <a:pt x="635000" y="497669"/>
                    <a:pt x="579472" y="562788"/>
                    <a:pt x="503990" y="574865"/>
                  </a:cubicBezTo>
                  <a:lnTo>
                    <a:pt x="448510" y="583742"/>
                  </a:lnTo>
                  <a:cubicBezTo>
                    <a:pt x="361722" y="597628"/>
                    <a:pt x="273278" y="597628"/>
                    <a:pt x="186490" y="583742"/>
                  </a:cubicBezTo>
                  <a:lnTo>
                    <a:pt x="131010" y="574865"/>
                  </a:lnTo>
                  <a:cubicBezTo>
                    <a:pt x="55528" y="562788"/>
                    <a:pt x="0" y="497669"/>
                    <a:pt x="0" y="421228"/>
                  </a:cubicBezTo>
                  <a:lnTo>
                    <a:pt x="0" y="176401"/>
                  </a:lnTo>
                  <a:cubicBezTo>
                    <a:pt x="0" y="99959"/>
                    <a:pt x="55528" y="34840"/>
                    <a:pt x="131010" y="22763"/>
                  </a:cubicBezTo>
                  <a:close/>
                </a:path>
              </a:pathLst>
            </a:custGeom>
            <a:solidFill>
              <a:srgbClr val="4FCDC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79095" y="-508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 dirty="0">
                  <a:solidFill>
                    <a:srgbClr val="FFFFFF"/>
                  </a:solidFill>
                  <a:latin typeface="Aileron Ultra-Bold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07666" y="4249092"/>
            <a:ext cx="3361079" cy="3045977"/>
            <a:chOff x="-84618" y="-61351"/>
            <a:chExt cx="812800" cy="736600"/>
          </a:xfrm>
        </p:grpSpPr>
        <p:sp>
          <p:nvSpPr>
            <p:cNvPr id="11" name="Freeform 11"/>
            <p:cNvSpPr/>
            <p:nvPr/>
          </p:nvSpPr>
          <p:spPr>
            <a:xfrm>
              <a:off x="0" y="7075"/>
              <a:ext cx="635000" cy="597628"/>
            </a:xfrm>
            <a:custGeom>
              <a:avLst/>
              <a:gdLst/>
              <a:ahLst/>
              <a:cxnLst/>
              <a:rect l="l" t="t" r="r" b="b"/>
              <a:pathLst>
                <a:path w="635000" h="597628">
                  <a:moveTo>
                    <a:pt x="131010" y="22763"/>
                  </a:moveTo>
                  <a:lnTo>
                    <a:pt x="186490" y="13887"/>
                  </a:lnTo>
                  <a:cubicBezTo>
                    <a:pt x="273278" y="0"/>
                    <a:pt x="361722" y="0"/>
                    <a:pt x="448510" y="13887"/>
                  </a:cubicBezTo>
                  <a:lnTo>
                    <a:pt x="503990" y="22763"/>
                  </a:lnTo>
                  <a:cubicBezTo>
                    <a:pt x="579472" y="34840"/>
                    <a:pt x="635000" y="99959"/>
                    <a:pt x="635000" y="176401"/>
                  </a:cubicBezTo>
                  <a:lnTo>
                    <a:pt x="635000" y="421228"/>
                  </a:lnTo>
                  <a:cubicBezTo>
                    <a:pt x="635000" y="497669"/>
                    <a:pt x="579472" y="562788"/>
                    <a:pt x="503990" y="574865"/>
                  </a:cubicBezTo>
                  <a:lnTo>
                    <a:pt x="448510" y="583742"/>
                  </a:lnTo>
                  <a:cubicBezTo>
                    <a:pt x="361722" y="597628"/>
                    <a:pt x="273278" y="597628"/>
                    <a:pt x="186490" y="583742"/>
                  </a:cubicBezTo>
                  <a:lnTo>
                    <a:pt x="131010" y="574865"/>
                  </a:lnTo>
                  <a:cubicBezTo>
                    <a:pt x="55528" y="562788"/>
                    <a:pt x="0" y="497669"/>
                    <a:pt x="0" y="421228"/>
                  </a:cubicBezTo>
                  <a:lnTo>
                    <a:pt x="0" y="176401"/>
                  </a:lnTo>
                  <a:cubicBezTo>
                    <a:pt x="0" y="99959"/>
                    <a:pt x="55528" y="34840"/>
                    <a:pt x="131010" y="22763"/>
                  </a:cubicBezTo>
                  <a:close/>
                </a:path>
              </a:pathLst>
            </a:custGeom>
            <a:solidFill>
              <a:srgbClr val="FA806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84618" y="-61351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 dirty="0">
                  <a:solidFill>
                    <a:srgbClr val="FFFFFF"/>
                  </a:solidFill>
                  <a:latin typeface="Aileron Ultra-Bold"/>
                </a:rPr>
                <a:t>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423642" y="4249092"/>
            <a:ext cx="3361079" cy="3045977"/>
            <a:chOff x="-80924" y="-61351"/>
            <a:chExt cx="812800" cy="736600"/>
          </a:xfrm>
        </p:grpSpPr>
        <p:sp>
          <p:nvSpPr>
            <p:cNvPr id="14" name="Freeform 14"/>
            <p:cNvSpPr/>
            <p:nvPr/>
          </p:nvSpPr>
          <p:spPr>
            <a:xfrm>
              <a:off x="0" y="7075"/>
              <a:ext cx="635000" cy="597628"/>
            </a:xfrm>
            <a:custGeom>
              <a:avLst/>
              <a:gdLst/>
              <a:ahLst/>
              <a:cxnLst/>
              <a:rect l="l" t="t" r="r" b="b"/>
              <a:pathLst>
                <a:path w="635000" h="597628">
                  <a:moveTo>
                    <a:pt x="131010" y="22763"/>
                  </a:moveTo>
                  <a:lnTo>
                    <a:pt x="186490" y="13887"/>
                  </a:lnTo>
                  <a:cubicBezTo>
                    <a:pt x="273278" y="0"/>
                    <a:pt x="361722" y="0"/>
                    <a:pt x="448510" y="13887"/>
                  </a:cubicBezTo>
                  <a:lnTo>
                    <a:pt x="503990" y="22763"/>
                  </a:lnTo>
                  <a:cubicBezTo>
                    <a:pt x="579472" y="34840"/>
                    <a:pt x="635000" y="99959"/>
                    <a:pt x="635000" y="176401"/>
                  </a:cubicBezTo>
                  <a:lnTo>
                    <a:pt x="635000" y="421228"/>
                  </a:lnTo>
                  <a:cubicBezTo>
                    <a:pt x="635000" y="497669"/>
                    <a:pt x="579472" y="562788"/>
                    <a:pt x="503990" y="574865"/>
                  </a:cubicBezTo>
                  <a:lnTo>
                    <a:pt x="448510" y="583742"/>
                  </a:lnTo>
                  <a:cubicBezTo>
                    <a:pt x="361722" y="597628"/>
                    <a:pt x="273278" y="597628"/>
                    <a:pt x="186490" y="583742"/>
                  </a:cubicBezTo>
                  <a:lnTo>
                    <a:pt x="131010" y="574865"/>
                  </a:lnTo>
                  <a:cubicBezTo>
                    <a:pt x="55528" y="562788"/>
                    <a:pt x="0" y="497669"/>
                    <a:pt x="0" y="421228"/>
                  </a:cubicBezTo>
                  <a:lnTo>
                    <a:pt x="0" y="176401"/>
                  </a:lnTo>
                  <a:cubicBezTo>
                    <a:pt x="0" y="99959"/>
                    <a:pt x="55528" y="34840"/>
                    <a:pt x="131010" y="22763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80924" y="-61351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 dirty="0">
                  <a:solidFill>
                    <a:srgbClr val="FFFFFF"/>
                  </a:solidFill>
                  <a:latin typeface="Aileron Ultra-Bold"/>
                </a:rPr>
                <a:t>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12560" y="5207195"/>
            <a:ext cx="3361079" cy="3045977"/>
            <a:chOff x="-70626" y="-50800"/>
            <a:chExt cx="812800" cy="736600"/>
          </a:xfrm>
        </p:grpSpPr>
        <p:sp>
          <p:nvSpPr>
            <p:cNvPr id="17" name="Freeform 17"/>
            <p:cNvSpPr/>
            <p:nvPr/>
          </p:nvSpPr>
          <p:spPr>
            <a:xfrm>
              <a:off x="0" y="7075"/>
              <a:ext cx="635000" cy="597628"/>
            </a:xfrm>
            <a:custGeom>
              <a:avLst/>
              <a:gdLst/>
              <a:ahLst/>
              <a:cxnLst/>
              <a:rect l="l" t="t" r="r" b="b"/>
              <a:pathLst>
                <a:path w="635000" h="597628">
                  <a:moveTo>
                    <a:pt x="131010" y="22763"/>
                  </a:moveTo>
                  <a:lnTo>
                    <a:pt x="186490" y="13887"/>
                  </a:lnTo>
                  <a:cubicBezTo>
                    <a:pt x="273278" y="0"/>
                    <a:pt x="361722" y="0"/>
                    <a:pt x="448510" y="13887"/>
                  </a:cubicBezTo>
                  <a:lnTo>
                    <a:pt x="503990" y="22763"/>
                  </a:lnTo>
                  <a:cubicBezTo>
                    <a:pt x="579472" y="34840"/>
                    <a:pt x="635000" y="99959"/>
                    <a:pt x="635000" y="176401"/>
                  </a:cubicBezTo>
                  <a:lnTo>
                    <a:pt x="635000" y="421228"/>
                  </a:lnTo>
                  <a:cubicBezTo>
                    <a:pt x="635000" y="497669"/>
                    <a:pt x="579472" y="562788"/>
                    <a:pt x="503990" y="574865"/>
                  </a:cubicBezTo>
                  <a:lnTo>
                    <a:pt x="448510" y="583742"/>
                  </a:lnTo>
                  <a:cubicBezTo>
                    <a:pt x="361722" y="597628"/>
                    <a:pt x="273278" y="597628"/>
                    <a:pt x="186490" y="583742"/>
                  </a:cubicBezTo>
                  <a:lnTo>
                    <a:pt x="131010" y="574865"/>
                  </a:lnTo>
                  <a:cubicBezTo>
                    <a:pt x="55528" y="562788"/>
                    <a:pt x="0" y="497669"/>
                    <a:pt x="0" y="421228"/>
                  </a:cubicBezTo>
                  <a:lnTo>
                    <a:pt x="0" y="176401"/>
                  </a:lnTo>
                  <a:cubicBezTo>
                    <a:pt x="0" y="99959"/>
                    <a:pt x="55528" y="34840"/>
                    <a:pt x="131010" y="22763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-70626" y="-508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 dirty="0">
                  <a:solidFill>
                    <a:srgbClr val="FFFFFF"/>
                  </a:solidFill>
                  <a:latin typeface="Aileron Ultra-Bold"/>
                </a:rPr>
                <a:t>2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965655" y="5187730"/>
            <a:ext cx="3361079" cy="3045977"/>
            <a:chOff x="-84617" y="-55507"/>
            <a:chExt cx="812800" cy="736600"/>
          </a:xfrm>
        </p:grpSpPr>
        <p:sp>
          <p:nvSpPr>
            <p:cNvPr id="20" name="Freeform 20"/>
            <p:cNvSpPr/>
            <p:nvPr/>
          </p:nvSpPr>
          <p:spPr>
            <a:xfrm>
              <a:off x="0" y="7075"/>
              <a:ext cx="635000" cy="597628"/>
            </a:xfrm>
            <a:custGeom>
              <a:avLst/>
              <a:gdLst/>
              <a:ahLst/>
              <a:cxnLst/>
              <a:rect l="l" t="t" r="r" b="b"/>
              <a:pathLst>
                <a:path w="635000" h="597628">
                  <a:moveTo>
                    <a:pt x="131010" y="22763"/>
                  </a:moveTo>
                  <a:lnTo>
                    <a:pt x="186490" y="13887"/>
                  </a:lnTo>
                  <a:cubicBezTo>
                    <a:pt x="273278" y="0"/>
                    <a:pt x="361722" y="0"/>
                    <a:pt x="448510" y="13887"/>
                  </a:cubicBezTo>
                  <a:lnTo>
                    <a:pt x="503990" y="22763"/>
                  </a:lnTo>
                  <a:cubicBezTo>
                    <a:pt x="579472" y="34840"/>
                    <a:pt x="635000" y="99959"/>
                    <a:pt x="635000" y="176401"/>
                  </a:cubicBezTo>
                  <a:lnTo>
                    <a:pt x="635000" y="421228"/>
                  </a:lnTo>
                  <a:cubicBezTo>
                    <a:pt x="635000" y="497669"/>
                    <a:pt x="579472" y="562788"/>
                    <a:pt x="503990" y="574865"/>
                  </a:cubicBezTo>
                  <a:lnTo>
                    <a:pt x="448510" y="583742"/>
                  </a:lnTo>
                  <a:cubicBezTo>
                    <a:pt x="361722" y="597628"/>
                    <a:pt x="273278" y="597628"/>
                    <a:pt x="186490" y="583742"/>
                  </a:cubicBezTo>
                  <a:lnTo>
                    <a:pt x="131010" y="574865"/>
                  </a:lnTo>
                  <a:cubicBezTo>
                    <a:pt x="55528" y="562788"/>
                    <a:pt x="0" y="497669"/>
                    <a:pt x="0" y="421228"/>
                  </a:cubicBezTo>
                  <a:lnTo>
                    <a:pt x="0" y="176401"/>
                  </a:lnTo>
                  <a:cubicBezTo>
                    <a:pt x="0" y="99959"/>
                    <a:pt x="55528" y="34840"/>
                    <a:pt x="131010" y="22763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-84617" y="-55507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 dirty="0">
                  <a:solidFill>
                    <a:srgbClr val="FFFFFF"/>
                  </a:solidFill>
                  <a:latin typeface="Aileron Ultra-Bold"/>
                </a:rPr>
                <a:t>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73363" y="7316524"/>
            <a:ext cx="2680726" cy="83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1"/>
              </a:lnSpc>
            </a:pPr>
            <a:r>
              <a:rPr lang="en-US" sz="4900" spc="147">
                <a:solidFill>
                  <a:srgbClr val="191919"/>
                </a:solidFill>
                <a:latin typeface="Aileron Bold"/>
              </a:rPr>
              <a:t>Respect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63681" y="7316524"/>
            <a:ext cx="3049943" cy="83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1"/>
              </a:lnSpc>
            </a:pPr>
            <a:r>
              <a:rPr lang="en-US" sz="4900" spc="147">
                <a:solidFill>
                  <a:srgbClr val="191919"/>
                </a:solidFill>
                <a:latin typeface="Aileron Bold"/>
              </a:rPr>
              <a:t>Eficiență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76659" y="7316524"/>
            <a:ext cx="2680957" cy="83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1"/>
              </a:lnSpc>
            </a:pPr>
            <a:r>
              <a:rPr lang="en-US" sz="4900" spc="147">
                <a:solidFill>
                  <a:srgbClr val="191919"/>
                </a:solidFill>
                <a:latin typeface="Aileron Bold"/>
              </a:rPr>
              <a:t>Succes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65040" y="3540174"/>
            <a:ext cx="3885062" cy="83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1"/>
              </a:lnSpc>
            </a:pPr>
            <a:r>
              <a:rPr lang="en-US" sz="4900" spc="147">
                <a:solidFill>
                  <a:srgbClr val="191919"/>
                </a:solidFill>
                <a:latin typeface="Aileron Bold"/>
              </a:rPr>
              <a:t>Conlucrare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18510" y="3540174"/>
            <a:ext cx="4019949" cy="83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1"/>
              </a:lnSpc>
            </a:pPr>
            <a:r>
              <a:rPr lang="en-US" sz="4900" spc="147">
                <a:solidFill>
                  <a:srgbClr val="191919"/>
                </a:solidFill>
                <a:latin typeface="Aileron Bold"/>
              </a:rPr>
              <a:t>Performanță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209585" y="946570"/>
            <a:ext cx="20707171" cy="108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8"/>
              </a:lnSpc>
            </a:pPr>
            <a:r>
              <a:rPr lang="en-US" sz="6663" spc="199">
                <a:solidFill>
                  <a:srgbClr val="191919"/>
                </a:solidFill>
                <a:latin typeface="Asap Condensed Bold"/>
              </a:rPr>
              <a:t>MUNCA ÎN ECHIPĂ ÎNSEAMNĂ: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-693901" y="-250187"/>
            <a:ext cx="1643042" cy="164304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13538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603712" y="9583119"/>
            <a:ext cx="2400057" cy="240005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1254664"/>
            <a:ext cx="548027" cy="54802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083246" cy="1069009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207137" y="1316799"/>
            <a:ext cx="1670088" cy="464416"/>
            <a:chOff x="0" y="0"/>
            <a:chExt cx="2226784" cy="61922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19221" cy="61922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04538" y="0"/>
              <a:ext cx="619221" cy="61922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7563" y="0"/>
              <a:ext cx="619221" cy="61922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895600" y="2292713"/>
            <a:ext cx="11756257" cy="957416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829800" y="3578836"/>
            <a:ext cx="6583009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4"/>
              </a:lnSpc>
            </a:pPr>
            <a:r>
              <a:rPr lang="en-US" sz="9600" spc="286" dirty="0">
                <a:solidFill>
                  <a:schemeClr val="accent6">
                    <a:lumMod val="75000"/>
                  </a:schemeClr>
                </a:solidFill>
                <a:latin typeface="Asap Condensed Bold"/>
              </a:rPr>
              <a:t>De </a:t>
            </a:r>
            <a:r>
              <a:rPr lang="en-US" sz="9600" spc="286" dirty="0" err="1">
                <a:solidFill>
                  <a:schemeClr val="accent6">
                    <a:lumMod val="75000"/>
                  </a:schemeClr>
                </a:solidFill>
                <a:latin typeface="Asap Condensed Bold"/>
              </a:rPr>
              <a:t>ce</a:t>
            </a:r>
            <a:r>
              <a:rPr lang="en-US" sz="9600" spc="286" dirty="0">
                <a:solidFill>
                  <a:schemeClr val="accent6">
                    <a:lumMod val="75000"/>
                  </a:schemeClr>
                </a:solidFill>
                <a:latin typeface="Asap Condensed Bold"/>
              </a:rPr>
              <a:t> </a:t>
            </a:r>
            <a:r>
              <a:rPr lang="en-US" sz="9600" spc="286" dirty="0" err="1">
                <a:solidFill>
                  <a:srgbClr val="000000"/>
                </a:solidFill>
                <a:latin typeface="Asap Condensed Bold"/>
              </a:rPr>
              <a:t>să</a:t>
            </a:r>
            <a:r>
              <a:rPr lang="en-US" sz="9600" spc="286" dirty="0">
                <a:solidFill>
                  <a:srgbClr val="000000"/>
                </a:solidFill>
                <a:latin typeface="Asap Condensed Bold"/>
              </a:rPr>
              <a:t> </a:t>
            </a:r>
            <a:r>
              <a:rPr lang="en-US" sz="9600" spc="286" dirty="0" err="1">
                <a:solidFill>
                  <a:srgbClr val="000000"/>
                </a:solidFill>
                <a:latin typeface="Asap Condensed Bold"/>
              </a:rPr>
              <a:t>fiu</a:t>
            </a:r>
            <a:r>
              <a:rPr lang="en-US" sz="9600" spc="286" dirty="0">
                <a:solidFill>
                  <a:srgbClr val="000000"/>
                </a:solidFill>
                <a:latin typeface="Asap Condensed Bold"/>
              </a:rPr>
              <a:t> un bun </a:t>
            </a:r>
            <a:r>
              <a:rPr lang="en-US" sz="9600" spc="286" dirty="0" err="1">
                <a:solidFill>
                  <a:srgbClr val="000000"/>
                </a:solidFill>
                <a:latin typeface="Asap Condensed Bold"/>
              </a:rPr>
              <a:t>profesionist</a:t>
            </a:r>
            <a:r>
              <a:rPr lang="en-US" sz="9600" spc="286" dirty="0">
                <a:solidFill>
                  <a:srgbClr val="000000"/>
                </a:solidFill>
                <a:latin typeface="Asap Condensed Bold"/>
              </a:rPr>
              <a:t>?</a:t>
            </a:r>
          </a:p>
        </p:txBody>
      </p:sp>
      <p:sp>
        <p:nvSpPr>
          <p:cNvPr id="18" name="AutoShape 18"/>
          <p:cNvSpPr/>
          <p:nvPr/>
        </p:nvSpPr>
        <p:spPr>
          <a:xfrm>
            <a:off x="1028700" y="2005522"/>
            <a:ext cx="162306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3697" y="7319270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302954" y="426002"/>
            <a:ext cx="3363512" cy="33635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54626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20068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2554665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 rot="-10106257">
            <a:off x="4503954" y="690402"/>
            <a:ext cx="676596" cy="67659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812148" y="5874679"/>
            <a:ext cx="705891" cy="70589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540342" y="9335665"/>
            <a:ext cx="1902670" cy="190267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44123" y="8190132"/>
            <a:ext cx="958510" cy="95851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40342" y="1771220"/>
            <a:ext cx="9435031" cy="84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9"/>
              </a:lnSpc>
            </a:pPr>
            <a:r>
              <a:rPr lang="en-US" sz="6222" spc="224">
                <a:solidFill>
                  <a:srgbClr val="E27354"/>
                </a:solidFill>
                <a:latin typeface="Asap Condensed Bold"/>
              </a:rPr>
              <a:t>DISCUȚII ÎN PERECHI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7812" y="1675970"/>
            <a:ext cx="2447764" cy="395068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412" y="1675970"/>
            <a:ext cx="2236078" cy="3889349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4426484" y="3557818"/>
            <a:ext cx="11948177" cy="151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71"/>
              </a:lnSpc>
            </a:pPr>
            <a:r>
              <a:rPr lang="en-US" sz="5700" spc="205">
                <a:solidFill>
                  <a:srgbClr val="000000"/>
                </a:solidFill>
                <a:latin typeface="Asap Condensed Bold"/>
              </a:rPr>
              <a:t>CARE SUNT AȘTEPTĂRILE </a:t>
            </a:r>
            <a:r>
              <a:rPr lang="en-US" sz="5700" spc="205">
                <a:solidFill>
                  <a:srgbClr val="345EE9"/>
                </a:solidFill>
                <a:latin typeface="Asap Condensed Bold"/>
              </a:rPr>
              <a:t>ANGAJAȚILOR</a:t>
            </a:r>
            <a:r>
              <a:rPr lang="en-US" sz="5700" spc="205">
                <a:solidFill>
                  <a:srgbClr val="000000"/>
                </a:solidFill>
                <a:latin typeface="Asap Condensed Bold"/>
              </a:rPr>
              <a:t> DE LA UN LOC DE MUNCĂ?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16375" y="5979075"/>
            <a:ext cx="11948177" cy="151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71"/>
              </a:lnSpc>
            </a:pPr>
            <a:r>
              <a:rPr lang="en-US" sz="5700" spc="205">
                <a:solidFill>
                  <a:srgbClr val="191919"/>
                </a:solidFill>
                <a:latin typeface="Asap Condensed Bold"/>
              </a:rPr>
              <a:t>CARE SUNTE AȘTEPTĂRILE </a:t>
            </a:r>
            <a:r>
              <a:rPr lang="en-US" sz="5700" spc="205">
                <a:solidFill>
                  <a:srgbClr val="345EE9"/>
                </a:solidFill>
                <a:latin typeface="Asap Condensed Bold"/>
              </a:rPr>
              <a:t>ANG﻿AJATORULUI</a:t>
            </a:r>
            <a:r>
              <a:rPr lang="en-US" sz="5700" spc="205">
                <a:solidFill>
                  <a:srgbClr val="191919"/>
                </a:solidFill>
                <a:latin typeface="Asap Condensed Bold"/>
              </a:rPr>
              <a:t> FAȚĂ DE UN ANGAJAT?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4116" y="6108691"/>
            <a:ext cx="5034633" cy="3375424"/>
            <a:chOff x="0" y="-191719"/>
            <a:chExt cx="1325994" cy="88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5994" cy="534735"/>
            </a:xfrm>
            <a:custGeom>
              <a:avLst/>
              <a:gdLst/>
              <a:ahLst/>
              <a:cxnLst/>
              <a:rect l="l" t="t" r="r" b="b"/>
              <a:pathLst>
                <a:path w="1325994" h="534735">
                  <a:moveTo>
                    <a:pt x="0" y="0"/>
                  </a:moveTo>
                  <a:lnTo>
                    <a:pt x="1325994" y="0"/>
                  </a:lnTo>
                  <a:lnTo>
                    <a:pt x="1325994" y="534735"/>
                  </a:lnTo>
                  <a:lnTo>
                    <a:pt x="0" y="534735"/>
                  </a:lnTo>
                  <a:lnTo>
                    <a:pt x="0" y="0"/>
                  </a:lnTo>
                </a:path>
              </a:pathLst>
            </a:custGeom>
            <a:solidFill>
              <a:srgbClr val="18B6B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04659" y="-191719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99" dirty="0">
                  <a:solidFill>
                    <a:srgbClr val="FFFFFF"/>
                  </a:solidFill>
                  <a:latin typeface="Aileron Ultra-Bold"/>
                </a:rPr>
                <a:t>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87199" y="5369112"/>
            <a:ext cx="4356674" cy="3375424"/>
            <a:chOff x="0" y="-223959"/>
            <a:chExt cx="1147437" cy="889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7437" cy="534735"/>
            </a:xfrm>
            <a:custGeom>
              <a:avLst/>
              <a:gdLst/>
              <a:ahLst/>
              <a:cxnLst/>
              <a:rect l="l" t="t" r="r" b="b"/>
              <a:pathLst>
                <a:path w="1147437" h="534735">
                  <a:moveTo>
                    <a:pt x="0" y="0"/>
                  </a:moveTo>
                  <a:lnTo>
                    <a:pt x="1147437" y="0"/>
                  </a:lnTo>
                  <a:lnTo>
                    <a:pt x="1147437" y="534735"/>
                  </a:lnTo>
                  <a:lnTo>
                    <a:pt x="0" y="534735"/>
                  </a:lnTo>
                  <a:lnTo>
                    <a:pt x="0" y="0"/>
                  </a:lnTo>
                </a:path>
              </a:pathLst>
            </a:custGeom>
            <a:solidFill>
              <a:srgbClr val="37C9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3912" y="-223959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99" dirty="0">
                  <a:solidFill>
                    <a:srgbClr val="FFFFFF"/>
                  </a:solidFill>
                  <a:latin typeface="Aileron Ultra-Bold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25716" y="4806910"/>
            <a:ext cx="4504289" cy="3375424"/>
            <a:chOff x="0" y="-210894"/>
            <a:chExt cx="1186315" cy="889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315" cy="534735"/>
            </a:xfrm>
            <a:custGeom>
              <a:avLst/>
              <a:gdLst/>
              <a:ahLst/>
              <a:cxnLst/>
              <a:rect l="l" t="t" r="r" b="b"/>
              <a:pathLst>
                <a:path w="1186315" h="534735">
                  <a:moveTo>
                    <a:pt x="0" y="0"/>
                  </a:moveTo>
                  <a:lnTo>
                    <a:pt x="1186315" y="0"/>
                  </a:lnTo>
                  <a:lnTo>
                    <a:pt x="1186315" y="534735"/>
                  </a:lnTo>
                  <a:lnTo>
                    <a:pt x="0" y="534735"/>
                  </a:lnTo>
                  <a:lnTo>
                    <a:pt x="0" y="0"/>
                  </a:lnTo>
                </a:path>
              </a:pathLst>
            </a:custGeom>
            <a:solidFill>
              <a:srgbClr val="FA806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8755" y="-210894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99" dirty="0">
                  <a:solidFill>
                    <a:srgbClr val="FFFFFF"/>
                  </a:solidFill>
                  <a:latin typeface="Aileron Ultra-Bold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9316191" y="7632612"/>
            <a:ext cx="618157" cy="617168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</a:path>
              </a:pathLst>
            </a:custGeom>
            <a:solidFill>
              <a:srgbClr val="2C92D5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5587199" y="8249780"/>
            <a:ext cx="618157" cy="617168"/>
            <a:chOff x="0" y="0"/>
            <a:chExt cx="6350000" cy="633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</a:path>
              </a:pathLst>
            </a:custGeom>
            <a:solidFill>
              <a:srgbClr val="37C9E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211848" y="3942023"/>
            <a:ext cx="4580810" cy="4020616"/>
            <a:chOff x="0" y="0"/>
            <a:chExt cx="989329" cy="8683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89329" cy="868343"/>
            </a:xfrm>
            <a:custGeom>
              <a:avLst/>
              <a:gdLst/>
              <a:ahLst/>
              <a:cxnLst/>
              <a:rect l="l" t="t" r="r" b="b"/>
              <a:pathLst>
                <a:path w="989329" h="868343">
                  <a:moveTo>
                    <a:pt x="989329" y="434171"/>
                  </a:moveTo>
                  <a:lnTo>
                    <a:pt x="582929" y="0"/>
                  </a:lnTo>
                  <a:lnTo>
                    <a:pt x="582929" y="203200"/>
                  </a:lnTo>
                  <a:lnTo>
                    <a:pt x="0" y="203200"/>
                  </a:lnTo>
                  <a:lnTo>
                    <a:pt x="0" y="665143"/>
                  </a:lnTo>
                  <a:lnTo>
                    <a:pt x="582929" y="665143"/>
                  </a:lnTo>
                  <a:lnTo>
                    <a:pt x="582929" y="868343"/>
                  </a:lnTo>
                  <a:lnTo>
                    <a:pt x="989329" y="434171"/>
                  </a:lnTo>
                </a:path>
              </a:pathLst>
            </a:custGeom>
            <a:solidFill>
              <a:srgbClr val="13538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46109" y="206382"/>
              <a:ext cx="71120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99" dirty="0">
                  <a:solidFill>
                    <a:srgbClr val="FFFFFF"/>
                  </a:solidFill>
                  <a:latin typeface="Aileron Ultra-Bold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3211848" y="7020804"/>
            <a:ext cx="618157" cy="617168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</a:path>
              </a:pathLst>
            </a:custGeom>
            <a:solidFill>
              <a:srgbClr val="13538A">
                <a:alpha val="49804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2544195" y="3255587"/>
            <a:ext cx="4120829" cy="129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spc="110">
                <a:solidFill>
                  <a:srgbClr val="191919"/>
                </a:solidFill>
                <a:latin typeface="Aileron Bold"/>
              </a:rPr>
              <a:t>Avansare/</a:t>
            </a:r>
          </a:p>
          <a:p>
            <a:pPr marL="0" lvl="0" indent="0" algn="ctr">
              <a:lnSpc>
                <a:spcPts val="5179"/>
              </a:lnSpc>
            </a:pPr>
            <a:r>
              <a:rPr lang="en-US" sz="3699" spc="110">
                <a:solidFill>
                  <a:srgbClr val="191919"/>
                </a:solidFill>
                <a:latin typeface="Aileron Bold"/>
              </a:rPr>
              <a:t>carieră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26681" y="4045425"/>
            <a:ext cx="271751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</a:pPr>
            <a:r>
              <a:rPr lang="en-US" sz="3699" spc="110">
                <a:solidFill>
                  <a:srgbClr val="191919"/>
                </a:solidFill>
                <a:latin typeface="Aileron Bold"/>
              </a:rPr>
              <a:t>Salarizarea bună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26645" y="4655660"/>
            <a:ext cx="4023282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</a:pPr>
            <a:r>
              <a:rPr lang="en-US" sz="3699" spc="110">
                <a:solidFill>
                  <a:srgbClr val="191919"/>
                </a:solidFill>
                <a:latin typeface="Aileron Bold"/>
              </a:rPr>
              <a:t>Siguranța locului de muncă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6888" y="5326141"/>
            <a:ext cx="4221192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</a:pPr>
            <a:r>
              <a:rPr lang="en-US" sz="3699" spc="110">
                <a:solidFill>
                  <a:srgbClr val="191919"/>
                </a:solidFill>
                <a:latin typeface="Aileron Bold"/>
              </a:rPr>
              <a:t>Condiții sanitare igience normale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4116" y="704699"/>
            <a:ext cx="16300740" cy="139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3"/>
              </a:lnSpc>
            </a:pPr>
            <a:r>
              <a:rPr lang="en-US" sz="4300" spc="129">
                <a:solidFill>
                  <a:srgbClr val="191919"/>
                </a:solidFill>
                <a:latin typeface="Asap Condensed Bold"/>
              </a:rPr>
              <a:t>STUDIUL "AŞTEPTĂRILE TINERILOR SPECIALIŞTI ÎN VEDEREA ANGAJĂRII LA MUNCĂ" realizat de Universitatea Tehnică a Moldovei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-2695584" y="0"/>
            <a:ext cx="3523558" cy="352355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971137" y="8866948"/>
            <a:ext cx="1643042" cy="164304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604610" y="8716317"/>
            <a:ext cx="767800" cy="76780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10106257">
            <a:off x="1217829" y="2993489"/>
            <a:ext cx="676596" cy="67659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0342" y="9335665"/>
            <a:ext cx="1902670" cy="19026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302954" y="426002"/>
            <a:ext cx="3363512" cy="33635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97823" y="8669387"/>
            <a:ext cx="2241710" cy="22417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23378" y="1617613"/>
            <a:ext cx="14441095" cy="7051773"/>
            <a:chOff x="0" y="0"/>
            <a:chExt cx="18758712" cy="9160122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4" name="AutoShape 24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444123" y="8190132"/>
            <a:ext cx="958510" cy="95851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106257">
            <a:off x="4503954" y="690402"/>
            <a:ext cx="676596" cy="67659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259300" y="7234113"/>
            <a:ext cx="705891" cy="70589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54371" y="3357739"/>
            <a:ext cx="6638437" cy="45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2"/>
              </a:lnSpc>
            </a:pPr>
            <a:r>
              <a:rPr lang="en-US" sz="5216">
                <a:solidFill>
                  <a:srgbClr val="000000"/>
                </a:solidFill>
                <a:latin typeface="Asap Condensed Bold"/>
              </a:rPr>
              <a:t>Atitudinea pro-activă</a:t>
            </a:r>
          </a:p>
          <a:p>
            <a:pPr>
              <a:lnSpc>
                <a:spcPts val="7302"/>
              </a:lnSpc>
            </a:pPr>
            <a:r>
              <a:rPr lang="en-US" sz="5216">
                <a:solidFill>
                  <a:srgbClr val="000000"/>
                </a:solidFill>
                <a:latin typeface="Asap Condensed Bold"/>
              </a:rPr>
              <a:t>Inteligența</a:t>
            </a:r>
          </a:p>
          <a:p>
            <a:pPr>
              <a:lnSpc>
                <a:spcPts val="7302"/>
              </a:lnSpc>
            </a:pPr>
            <a:r>
              <a:rPr lang="en-US" sz="5216">
                <a:solidFill>
                  <a:srgbClr val="000000"/>
                </a:solidFill>
                <a:latin typeface="Asap Condensed Bold"/>
              </a:rPr>
              <a:t>Ambiția</a:t>
            </a:r>
          </a:p>
          <a:p>
            <a:pPr>
              <a:lnSpc>
                <a:spcPts val="7302"/>
              </a:lnSpc>
            </a:pPr>
            <a:r>
              <a:rPr lang="en-US" sz="5216">
                <a:solidFill>
                  <a:srgbClr val="000000"/>
                </a:solidFill>
                <a:latin typeface="Asap Condensed Bold"/>
              </a:rPr>
              <a:t>Autonomia</a:t>
            </a:r>
          </a:p>
          <a:p>
            <a:pPr>
              <a:lnSpc>
                <a:spcPts val="7302"/>
              </a:lnSpc>
            </a:pPr>
            <a:r>
              <a:rPr lang="en-US" sz="5216">
                <a:solidFill>
                  <a:srgbClr val="000000"/>
                </a:solidFill>
                <a:latin typeface="Asap Condensed Bold"/>
              </a:rPr>
              <a:t>Aptitudini de lider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87757" y="3357739"/>
            <a:ext cx="6578360" cy="45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2"/>
              </a:lnSpc>
            </a:pPr>
            <a:r>
              <a:rPr lang="en-US" sz="5244">
                <a:solidFill>
                  <a:srgbClr val="000000"/>
                </a:solidFill>
                <a:latin typeface="Asap Condensed Bold"/>
              </a:rPr>
              <a:t>Integrarea în colectiv </a:t>
            </a:r>
          </a:p>
          <a:p>
            <a:pPr>
              <a:lnSpc>
                <a:spcPts val="7342"/>
              </a:lnSpc>
            </a:pPr>
            <a:r>
              <a:rPr lang="en-US" sz="5244">
                <a:solidFill>
                  <a:srgbClr val="000000"/>
                </a:solidFill>
                <a:latin typeface="Asap Condensed Bold"/>
              </a:rPr>
              <a:t>Încrederea</a:t>
            </a:r>
          </a:p>
          <a:p>
            <a:pPr>
              <a:lnSpc>
                <a:spcPts val="7342"/>
              </a:lnSpc>
            </a:pPr>
            <a:r>
              <a:rPr lang="en-US" sz="5244">
                <a:solidFill>
                  <a:srgbClr val="000000"/>
                </a:solidFill>
                <a:latin typeface="Asap Condensed Bold"/>
              </a:rPr>
              <a:t>Onestitatea</a:t>
            </a:r>
          </a:p>
          <a:p>
            <a:pPr>
              <a:lnSpc>
                <a:spcPts val="7342"/>
              </a:lnSpc>
            </a:pPr>
            <a:r>
              <a:rPr lang="en-US" sz="5244">
                <a:solidFill>
                  <a:srgbClr val="000000"/>
                </a:solidFill>
                <a:latin typeface="Asap Condensed Bold"/>
              </a:rPr>
              <a:t>Integritatea</a:t>
            </a:r>
          </a:p>
          <a:p>
            <a:pPr>
              <a:lnSpc>
                <a:spcPts val="7342"/>
              </a:lnSpc>
            </a:pPr>
            <a:r>
              <a:rPr lang="en-US" sz="5244">
                <a:solidFill>
                  <a:srgbClr val="000000"/>
                </a:solidFill>
                <a:latin typeface="Asap Condensed Bold"/>
              </a:rPr>
              <a:t>Pasiunea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90522" y="1120855"/>
            <a:ext cx="4674669" cy="8669387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923378" y="1731018"/>
            <a:ext cx="12195011" cy="84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9"/>
              </a:lnSpc>
            </a:pPr>
            <a:r>
              <a:rPr lang="en-US" sz="6222" spc="224">
                <a:solidFill>
                  <a:srgbClr val="E27354"/>
                </a:solidFill>
                <a:latin typeface="Asap Condensed Bold"/>
              </a:rPr>
              <a:t>CALITĂȚI PROFESIONALE POZITIVE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106257">
            <a:off x="-1043385" y="-1368934"/>
            <a:ext cx="4144169" cy="41441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72014" y="5967100"/>
            <a:ext cx="1637972" cy="16379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483030">
            <a:off x="306510" y="9201512"/>
            <a:ext cx="2966818" cy="825008"/>
            <a:chOff x="0" y="0"/>
            <a:chExt cx="3955757" cy="11000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0011" cy="110001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429217" y="0"/>
              <a:ext cx="1100011" cy="110001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855746" y="0"/>
              <a:ext cx="1100011" cy="110001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5300445" y="8902584"/>
            <a:ext cx="711432" cy="71143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372014" y="8472179"/>
            <a:ext cx="3629641" cy="36296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7C9E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34417" y="3519051"/>
            <a:ext cx="9606226" cy="5406943"/>
          </a:xfrm>
          <a:custGeom>
            <a:avLst/>
            <a:gdLst/>
            <a:ahLst/>
            <a:cxnLst/>
            <a:rect l="l" t="t" r="r" b="b"/>
            <a:pathLst>
              <a:path w="9606226" h="5406943">
                <a:moveTo>
                  <a:pt x="0" y="0"/>
                </a:moveTo>
                <a:lnTo>
                  <a:pt x="9606226" y="0"/>
                </a:lnTo>
                <a:lnTo>
                  <a:pt x="9606226" y="5406943"/>
                </a:lnTo>
                <a:lnTo>
                  <a:pt x="0" y="5406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962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957799" y="308410"/>
            <a:ext cx="2582305" cy="1615114"/>
          </a:xfrm>
          <a:custGeom>
            <a:avLst/>
            <a:gdLst/>
            <a:ahLst/>
            <a:cxnLst/>
            <a:rect l="l" t="t" r="r" b="b"/>
            <a:pathLst>
              <a:path w="2582305" h="1615114">
                <a:moveTo>
                  <a:pt x="0" y="0"/>
                </a:moveTo>
                <a:lnTo>
                  <a:pt x="2582305" y="0"/>
                </a:lnTo>
                <a:lnTo>
                  <a:pt x="2582305" y="1615114"/>
                </a:lnTo>
                <a:lnTo>
                  <a:pt x="0" y="1615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660582" y="347435"/>
            <a:ext cx="711432" cy="71143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1793652" y="1797988"/>
            <a:ext cx="6688093" cy="9116242"/>
          </a:xfrm>
          <a:custGeom>
            <a:avLst/>
            <a:gdLst/>
            <a:ahLst/>
            <a:cxnLst/>
            <a:rect l="l" t="t" r="r" b="b"/>
            <a:pathLst>
              <a:path w="8387702" h="10875464">
                <a:moveTo>
                  <a:pt x="0" y="0"/>
                </a:moveTo>
                <a:lnTo>
                  <a:pt x="8387702" y="0"/>
                </a:lnTo>
                <a:lnTo>
                  <a:pt x="8387702" y="10875464"/>
                </a:lnTo>
                <a:lnTo>
                  <a:pt x="0" y="10875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94203" y="5528109"/>
            <a:ext cx="2490226" cy="16560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397995" y="1449460"/>
            <a:ext cx="13663986" cy="161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4"/>
              </a:lnSpc>
              <a:spcBef>
                <a:spcPct val="0"/>
              </a:spcBef>
            </a:pPr>
            <a:r>
              <a:rPr lang="en-US" sz="9903" dirty="0" err="1">
                <a:solidFill>
                  <a:srgbClr val="345EE9"/>
                </a:solidFill>
                <a:latin typeface="Asap Condensed Bold"/>
              </a:rPr>
              <a:t>Despre</a:t>
            </a:r>
            <a:r>
              <a:rPr lang="en-US" sz="9903" dirty="0">
                <a:solidFill>
                  <a:srgbClr val="345EE9"/>
                </a:solidFill>
                <a:latin typeface="Asap Condensed Bold"/>
              </a:rPr>
              <a:t> PRIORITĂȚI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106257">
            <a:off x="-1043385" y="-1368934"/>
            <a:ext cx="4144169" cy="41441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4516" y="4116761"/>
            <a:ext cx="3917710" cy="3817567"/>
            <a:chOff x="0" y="0"/>
            <a:chExt cx="5863109" cy="5713238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5799609" cy="5649738"/>
            </a:xfrm>
            <a:custGeom>
              <a:avLst/>
              <a:gdLst/>
              <a:ahLst/>
              <a:cxnLst/>
              <a:rect l="l" t="t" r="r" b="b"/>
              <a:pathLst>
                <a:path w="5799609" h="5649738">
                  <a:moveTo>
                    <a:pt x="5706899" y="5649738"/>
                  </a:moveTo>
                  <a:lnTo>
                    <a:pt x="92710" y="5649738"/>
                  </a:lnTo>
                  <a:cubicBezTo>
                    <a:pt x="41910" y="5649738"/>
                    <a:pt x="0" y="5607828"/>
                    <a:pt x="0" y="55570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05629" y="0"/>
                  </a:lnTo>
                  <a:cubicBezTo>
                    <a:pt x="5756429" y="0"/>
                    <a:pt x="5798339" y="41910"/>
                    <a:pt x="5798339" y="92710"/>
                  </a:cubicBezTo>
                  <a:lnTo>
                    <a:pt x="5798339" y="5555758"/>
                  </a:lnTo>
                  <a:cubicBezTo>
                    <a:pt x="5799609" y="5607828"/>
                    <a:pt x="5757699" y="5649738"/>
                    <a:pt x="5706899" y="5649738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63109" cy="5713238"/>
            </a:xfrm>
            <a:custGeom>
              <a:avLst/>
              <a:gdLst/>
              <a:ahLst/>
              <a:cxnLst/>
              <a:rect l="l" t="t" r="r" b="b"/>
              <a:pathLst>
                <a:path w="5863109" h="5713238">
                  <a:moveTo>
                    <a:pt x="5738649" y="59690"/>
                  </a:moveTo>
                  <a:cubicBezTo>
                    <a:pt x="5774209" y="59690"/>
                    <a:pt x="5803419" y="88900"/>
                    <a:pt x="5803419" y="124460"/>
                  </a:cubicBezTo>
                  <a:lnTo>
                    <a:pt x="5803419" y="5588778"/>
                  </a:lnTo>
                  <a:cubicBezTo>
                    <a:pt x="5803419" y="5624338"/>
                    <a:pt x="5774209" y="5653548"/>
                    <a:pt x="5738649" y="5653548"/>
                  </a:cubicBezTo>
                  <a:lnTo>
                    <a:pt x="124460" y="5653548"/>
                  </a:lnTo>
                  <a:cubicBezTo>
                    <a:pt x="88900" y="5653548"/>
                    <a:pt x="59690" y="5624338"/>
                    <a:pt x="59690" y="55887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38649" y="59690"/>
                  </a:lnTo>
                  <a:moveTo>
                    <a:pt x="57386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88778"/>
                  </a:lnTo>
                  <a:cubicBezTo>
                    <a:pt x="0" y="5657358"/>
                    <a:pt x="55880" y="5713238"/>
                    <a:pt x="124460" y="5713238"/>
                  </a:cubicBezTo>
                  <a:lnTo>
                    <a:pt x="5738649" y="5713238"/>
                  </a:lnTo>
                  <a:cubicBezTo>
                    <a:pt x="5807229" y="5713238"/>
                    <a:pt x="5863109" y="5657358"/>
                    <a:pt x="5863109" y="5588778"/>
                  </a:cubicBezTo>
                  <a:lnTo>
                    <a:pt x="5863109" y="124460"/>
                  </a:lnTo>
                  <a:cubicBezTo>
                    <a:pt x="5863109" y="55880"/>
                    <a:pt x="5807229" y="0"/>
                    <a:pt x="5738649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24803" y="4474914"/>
            <a:ext cx="1002157" cy="278678"/>
            <a:chOff x="0" y="0"/>
            <a:chExt cx="1336210" cy="3715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71571" cy="37157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82773" y="0"/>
              <a:ext cx="371571" cy="37157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64639" y="0"/>
              <a:ext cx="371571" cy="3715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1254516" y="5046900"/>
            <a:ext cx="39177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5358813" y="4116761"/>
            <a:ext cx="3917710" cy="3817567"/>
            <a:chOff x="0" y="0"/>
            <a:chExt cx="5863109" cy="5713238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5799609" cy="5649738"/>
            </a:xfrm>
            <a:custGeom>
              <a:avLst/>
              <a:gdLst/>
              <a:ahLst/>
              <a:cxnLst/>
              <a:rect l="l" t="t" r="r" b="b"/>
              <a:pathLst>
                <a:path w="5799609" h="5649738">
                  <a:moveTo>
                    <a:pt x="5706899" y="5649738"/>
                  </a:moveTo>
                  <a:lnTo>
                    <a:pt x="92710" y="5649738"/>
                  </a:lnTo>
                  <a:cubicBezTo>
                    <a:pt x="41910" y="5649738"/>
                    <a:pt x="0" y="5607828"/>
                    <a:pt x="0" y="55570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05629" y="0"/>
                  </a:lnTo>
                  <a:cubicBezTo>
                    <a:pt x="5756429" y="0"/>
                    <a:pt x="5798339" y="41910"/>
                    <a:pt x="5798339" y="92710"/>
                  </a:cubicBezTo>
                  <a:lnTo>
                    <a:pt x="5798339" y="5555758"/>
                  </a:lnTo>
                  <a:cubicBezTo>
                    <a:pt x="5799609" y="5607828"/>
                    <a:pt x="5757699" y="5649738"/>
                    <a:pt x="5706899" y="5649738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5863109" cy="5713238"/>
            </a:xfrm>
            <a:custGeom>
              <a:avLst/>
              <a:gdLst/>
              <a:ahLst/>
              <a:cxnLst/>
              <a:rect l="l" t="t" r="r" b="b"/>
              <a:pathLst>
                <a:path w="5863109" h="5713238">
                  <a:moveTo>
                    <a:pt x="5738649" y="59690"/>
                  </a:moveTo>
                  <a:cubicBezTo>
                    <a:pt x="5774209" y="59690"/>
                    <a:pt x="5803419" y="88900"/>
                    <a:pt x="5803419" y="124460"/>
                  </a:cubicBezTo>
                  <a:lnTo>
                    <a:pt x="5803419" y="5588778"/>
                  </a:lnTo>
                  <a:cubicBezTo>
                    <a:pt x="5803419" y="5624338"/>
                    <a:pt x="5774209" y="5653548"/>
                    <a:pt x="5738649" y="5653548"/>
                  </a:cubicBezTo>
                  <a:lnTo>
                    <a:pt x="124460" y="5653548"/>
                  </a:lnTo>
                  <a:cubicBezTo>
                    <a:pt x="88900" y="5653548"/>
                    <a:pt x="59690" y="5624338"/>
                    <a:pt x="59690" y="55887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38649" y="59690"/>
                  </a:lnTo>
                  <a:moveTo>
                    <a:pt x="57386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88778"/>
                  </a:lnTo>
                  <a:cubicBezTo>
                    <a:pt x="0" y="5657358"/>
                    <a:pt x="55880" y="5713238"/>
                    <a:pt x="124460" y="5713238"/>
                  </a:cubicBezTo>
                  <a:lnTo>
                    <a:pt x="5738649" y="5713238"/>
                  </a:lnTo>
                  <a:cubicBezTo>
                    <a:pt x="5807229" y="5713238"/>
                    <a:pt x="5863109" y="5657358"/>
                    <a:pt x="5863109" y="5588778"/>
                  </a:cubicBezTo>
                  <a:lnTo>
                    <a:pt x="5863109" y="124460"/>
                  </a:lnTo>
                  <a:cubicBezTo>
                    <a:pt x="5863109" y="55880"/>
                    <a:pt x="5807229" y="0"/>
                    <a:pt x="5738649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8029100" y="4474914"/>
            <a:ext cx="1002157" cy="278678"/>
            <a:chOff x="0" y="0"/>
            <a:chExt cx="1336210" cy="37157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71571" cy="37157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82773" y="0"/>
              <a:ext cx="371571" cy="371571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964639" y="0"/>
              <a:ext cx="371571" cy="371571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2" name="AutoShape 32"/>
          <p:cNvSpPr/>
          <p:nvPr/>
        </p:nvSpPr>
        <p:spPr>
          <a:xfrm>
            <a:off x="5358813" y="5046900"/>
            <a:ext cx="39177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9463110" y="4116761"/>
            <a:ext cx="3917710" cy="3817567"/>
            <a:chOff x="0" y="0"/>
            <a:chExt cx="5863109" cy="5713238"/>
          </a:xfrm>
        </p:grpSpPr>
        <p:sp>
          <p:nvSpPr>
            <p:cNvPr id="34" name="Freeform 34"/>
            <p:cNvSpPr/>
            <p:nvPr/>
          </p:nvSpPr>
          <p:spPr>
            <a:xfrm>
              <a:off x="31750" y="31750"/>
              <a:ext cx="5799609" cy="5649738"/>
            </a:xfrm>
            <a:custGeom>
              <a:avLst/>
              <a:gdLst/>
              <a:ahLst/>
              <a:cxnLst/>
              <a:rect l="l" t="t" r="r" b="b"/>
              <a:pathLst>
                <a:path w="5799609" h="5649738">
                  <a:moveTo>
                    <a:pt x="5706899" y="5649738"/>
                  </a:moveTo>
                  <a:lnTo>
                    <a:pt x="92710" y="5649738"/>
                  </a:lnTo>
                  <a:cubicBezTo>
                    <a:pt x="41910" y="5649738"/>
                    <a:pt x="0" y="5607828"/>
                    <a:pt x="0" y="55570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05629" y="0"/>
                  </a:lnTo>
                  <a:cubicBezTo>
                    <a:pt x="5756429" y="0"/>
                    <a:pt x="5798339" y="41910"/>
                    <a:pt x="5798339" y="92710"/>
                  </a:cubicBezTo>
                  <a:lnTo>
                    <a:pt x="5798339" y="5555758"/>
                  </a:lnTo>
                  <a:cubicBezTo>
                    <a:pt x="5799609" y="5607828"/>
                    <a:pt x="5757699" y="5649738"/>
                    <a:pt x="5706899" y="5649738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5863109" cy="5713238"/>
            </a:xfrm>
            <a:custGeom>
              <a:avLst/>
              <a:gdLst/>
              <a:ahLst/>
              <a:cxnLst/>
              <a:rect l="l" t="t" r="r" b="b"/>
              <a:pathLst>
                <a:path w="5863109" h="5713238">
                  <a:moveTo>
                    <a:pt x="5738649" y="59690"/>
                  </a:moveTo>
                  <a:cubicBezTo>
                    <a:pt x="5774209" y="59690"/>
                    <a:pt x="5803419" y="88900"/>
                    <a:pt x="5803419" y="124460"/>
                  </a:cubicBezTo>
                  <a:lnTo>
                    <a:pt x="5803419" y="5588778"/>
                  </a:lnTo>
                  <a:cubicBezTo>
                    <a:pt x="5803419" y="5624338"/>
                    <a:pt x="5774209" y="5653548"/>
                    <a:pt x="5738649" y="5653548"/>
                  </a:cubicBezTo>
                  <a:lnTo>
                    <a:pt x="124460" y="5653548"/>
                  </a:lnTo>
                  <a:cubicBezTo>
                    <a:pt x="88900" y="5653548"/>
                    <a:pt x="59690" y="5624338"/>
                    <a:pt x="59690" y="55887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38649" y="59690"/>
                  </a:lnTo>
                  <a:moveTo>
                    <a:pt x="57386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88778"/>
                  </a:lnTo>
                  <a:cubicBezTo>
                    <a:pt x="0" y="5657358"/>
                    <a:pt x="55880" y="5713238"/>
                    <a:pt x="124460" y="5713238"/>
                  </a:cubicBezTo>
                  <a:lnTo>
                    <a:pt x="5738649" y="5713238"/>
                  </a:lnTo>
                  <a:cubicBezTo>
                    <a:pt x="5807229" y="5713238"/>
                    <a:pt x="5863109" y="5657358"/>
                    <a:pt x="5863109" y="5588778"/>
                  </a:cubicBezTo>
                  <a:lnTo>
                    <a:pt x="5863109" y="124460"/>
                  </a:lnTo>
                  <a:cubicBezTo>
                    <a:pt x="5863109" y="55880"/>
                    <a:pt x="5807229" y="0"/>
                    <a:pt x="5738649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2133396" y="4474914"/>
            <a:ext cx="1002157" cy="278678"/>
            <a:chOff x="0" y="0"/>
            <a:chExt cx="1336210" cy="37157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71571" cy="371571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82773" y="0"/>
              <a:ext cx="371571" cy="37157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964639" y="0"/>
              <a:ext cx="371571" cy="371571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46" name="AutoShape 46"/>
          <p:cNvSpPr/>
          <p:nvPr/>
        </p:nvSpPr>
        <p:spPr>
          <a:xfrm>
            <a:off x="9463110" y="5046900"/>
            <a:ext cx="39177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7" name="Group 47"/>
          <p:cNvGrpSpPr/>
          <p:nvPr/>
        </p:nvGrpSpPr>
        <p:grpSpPr>
          <a:xfrm>
            <a:off x="16372014" y="5967100"/>
            <a:ext cx="1637972" cy="1637972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567407" y="4116761"/>
            <a:ext cx="3917710" cy="3817567"/>
            <a:chOff x="0" y="0"/>
            <a:chExt cx="5863109" cy="5713238"/>
          </a:xfrm>
        </p:grpSpPr>
        <p:sp>
          <p:nvSpPr>
            <p:cNvPr id="51" name="Freeform 51"/>
            <p:cNvSpPr/>
            <p:nvPr/>
          </p:nvSpPr>
          <p:spPr>
            <a:xfrm>
              <a:off x="31750" y="31750"/>
              <a:ext cx="5799609" cy="5649738"/>
            </a:xfrm>
            <a:custGeom>
              <a:avLst/>
              <a:gdLst/>
              <a:ahLst/>
              <a:cxnLst/>
              <a:rect l="l" t="t" r="r" b="b"/>
              <a:pathLst>
                <a:path w="5799609" h="5649738">
                  <a:moveTo>
                    <a:pt x="5706899" y="5649738"/>
                  </a:moveTo>
                  <a:lnTo>
                    <a:pt x="92710" y="5649738"/>
                  </a:lnTo>
                  <a:cubicBezTo>
                    <a:pt x="41910" y="5649738"/>
                    <a:pt x="0" y="5607828"/>
                    <a:pt x="0" y="55570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05629" y="0"/>
                  </a:lnTo>
                  <a:cubicBezTo>
                    <a:pt x="5756429" y="0"/>
                    <a:pt x="5798339" y="41910"/>
                    <a:pt x="5798339" y="92710"/>
                  </a:cubicBezTo>
                  <a:lnTo>
                    <a:pt x="5798339" y="5555758"/>
                  </a:lnTo>
                  <a:cubicBezTo>
                    <a:pt x="5799609" y="5607828"/>
                    <a:pt x="5757699" y="5649738"/>
                    <a:pt x="5706899" y="5649738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5863109" cy="5713238"/>
            </a:xfrm>
            <a:custGeom>
              <a:avLst/>
              <a:gdLst/>
              <a:ahLst/>
              <a:cxnLst/>
              <a:rect l="l" t="t" r="r" b="b"/>
              <a:pathLst>
                <a:path w="5863109" h="5713238">
                  <a:moveTo>
                    <a:pt x="5738649" y="59690"/>
                  </a:moveTo>
                  <a:cubicBezTo>
                    <a:pt x="5774209" y="59690"/>
                    <a:pt x="5803419" y="88900"/>
                    <a:pt x="5803419" y="124460"/>
                  </a:cubicBezTo>
                  <a:lnTo>
                    <a:pt x="5803419" y="5588778"/>
                  </a:lnTo>
                  <a:cubicBezTo>
                    <a:pt x="5803419" y="5624338"/>
                    <a:pt x="5774209" y="5653548"/>
                    <a:pt x="5738649" y="5653548"/>
                  </a:cubicBezTo>
                  <a:lnTo>
                    <a:pt x="124460" y="5653548"/>
                  </a:lnTo>
                  <a:cubicBezTo>
                    <a:pt x="88900" y="5653548"/>
                    <a:pt x="59690" y="5624338"/>
                    <a:pt x="59690" y="55887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38649" y="59690"/>
                  </a:lnTo>
                  <a:moveTo>
                    <a:pt x="57386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88778"/>
                  </a:lnTo>
                  <a:cubicBezTo>
                    <a:pt x="0" y="5657358"/>
                    <a:pt x="55880" y="5713238"/>
                    <a:pt x="124460" y="5713238"/>
                  </a:cubicBezTo>
                  <a:lnTo>
                    <a:pt x="5738649" y="5713238"/>
                  </a:lnTo>
                  <a:cubicBezTo>
                    <a:pt x="5807229" y="5713238"/>
                    <a:pt x="5863109" y="5657358"/>
                    <a:pt x="5863109" y="5588778"/>
                  </a:cubicBezTo>
                  <a:lnTo>
                    <a:pt x="5863109" y="124460"/>
                  </a:lnTo>
                  <a:cubicBezTo>
                    <a:pt x="5863109" y="55880"/>
                    <a:pt x="5807229" y="0"/>
                    <a:pt x="5738649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237693" y="4474914"/>
            <a:ext cx="1002157" cy="278678"/>
            <a:chOff x="0" y="0"/>
            <a:chExt cx="1336210" cy="37157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371571" cy="371571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82773" y="0"/>
              <a:ext cx="371571" cy="371571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64639" y="0"/>
              <a:ext cx="371571" cy="371571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63" name="AutoShape 63"/>
          <p:cNvSpPr/>
          <p:nvPr/>
        </p:nvSpPr>
        <p:spPr>
          <a:xfrm>
            <a:off x="13567407" y="5046900"/>
            <a:ext cx="39177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4" name="TextBox 64"/>
          <p:cNvSpPr txBox="1"/>
          <p:nvPr/>
        </p:nvSpPr>
        <p:spPr>
          <a:xfrm>
            <a:off x="13567407" y="5521021"/>
            <a:ext cx="389303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Nici importante, nici urgente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463110" y="5477524"/>
            <a:ext cx="389303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Urgente, dar nu importante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425075" y="5477524"/>
            <a:ext cx="3785187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Importante,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dar nu urgente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27721" y="5477524"/>
            <a:ext cx="5571302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Importante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sap Condensed Bold"/>
              </a:rPr>
              <a:t>și urgente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5300445" y="8902584"/>
            <a:ext cx="711432" cy="711432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6372014" y="8472179"/>
            <a:ext cx="3629641" cy="3629641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4" name="Freeform 74"/>
          <p:cNvSpPr/>
          <p:nvPr/>
        </p:nvSpPr>
        <p:spPr>
          <a:xfrm>
            <a:off x="-456251" y="8685246"/>
            <a:ext cx="2969903" cy="1857539"/>
          </a:xfrm>
          <a:custGeom>
            <a:avLst/>
            <a:gdLst/>
            <a:ahLst/>
            <a:cxnLst/>
            <a:rect l="l" t="t" r="r" b="b"/>
            <a:pathLst>
              <a:path w="2969903" h="1857539">
                <a:moveTo>
                  <a:pt x="0" y="0"/>
                </a:moveTo>
                <a:lnTo>
                  <a:pt x="2969902" y="0"/>
                </a:lnTo>
                <a:lnTo>
                  <a:pt x="2969902" y="1857539"/>
                </a:lnTo>
                <a:lnTo>
                  <a:pt x="0" y="185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3498652" y="885825"/>
            <a:ext cx="13986465" cy="123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67"/>
              </a:lnSpc>
              <a:spcBef>
                <a:spcPct val="0"/>
              </a:spcBef>
            </a:pPr>
            <a:r>
              <a:rPr lang="en-US" sz="7191">
                <a:solidFill>
                  <a:srgbClr val="345EE9"/>
                </a:solidFill>
                <a:latin typeface="Asap Condensed Bold"/>
              </a:rPr>
              <a:t>GESTIONAREA TIMPULUI 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050085" y="2477837"/>
            <a:ext cx="9435031" cy="73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82"/>
              </a:lnSpc>
            </a:pPr>
            <a:r>
              <a:rPr lang="en-US" sz="5323" spc="191">
                <a:solidFill>
                  <a:srgbClr val="E27354"/>
                </a:solidFill>
                <a:latin typeface="Asap Condensed Bold"/>
              </a:rPr>
              <a:t>SARCINILE DE ZI CU ZI POT FI: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607" y="1028702"/>
            <a:ext cx="16230505" cy="8229600"/>
            <a:chOff x="0" y="0"/>
            <a:chExt cx="18758712" cy="951151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18695212" cy="9448015"/>
            </a:xfrm>
            <a:custGeom>
              <a:avLst/>
              <a:gdLst/>
              <a:ahLst/>
              <a:cxnLst/>
              <a:rect l="l" t="t" r="r" b="b"/>
              <a:pathLst>
                <a:path w="18695212" h="9448015">
                  <a:moveTo>
                    <a:pt x="18602502" y="9448015"/>
                  </a:moveTo>
                  <a:lnTo>
                    <a:pt x="92710" y="9448015"/>
                  </a:lnTo>
                  <a:cubicBezTo>
                    <a:pt x="41910" y="9448015"/>
                    <a:pt x="0" y="9406105"/>
                    <a:pt x="0" y="93553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354035"/>
                  </a:lnTo>
                  <a:cubicBezTo>
                    <a:pt x="18695212" y="9406105"/>
                    <a:pt x="18653302" y="9448015"/>
                    <a:pt x="18602502" y="9448015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758712" cy="9511516"/>
            </a:xfrm>
            <a:custGeom>
              <a:avLst/>
              <a:gdLst/>
              <a:ahLst/>
              <a:cxnLst/>
              <a:rect l="l" t="t" r="r" b="b"/>
              <a:pathLst>
                <a:path w="18758712" h="9511516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387055"/>
                  </a:lnTo>
                  <a:cubicBezTo>
                    <a:pt x="18699021" y="9422616"/>
                    <a:pt x="18669812" y="9451825"/>
                    <a:pt x="18634252" y="9451825"/>
                  </a:cubicBezTo>
                  <a:lnTo>
                    <a:pt x="124460" y="9451825"/>
                  </a:lnTo>
                  <a:cubicBezTo>
                    <a:pt x="88900" y="9451825"/>
                    <a:pt x="59690" y="9422616"/>
                    <a:pt x="59690" y="9387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387055"/>
                  </a:lnTo>
                  <a:cubicBezTo>
                    <a:pt x="0" y="9455635"/>
                    <a:pt x="55880" y="9511516"/>
                    <a:pt x="124460" y="9511516"/>
                  </a:cubicBezTo>
                  <a:lnTo>
                    <a:pt x="18634252" y="9511516"/>
                  </a:lnTo>
                  <a:cubicBezTo>
                    <a:pt x="18702832" y="9511516"/>
                    <a:pt x="18758712" y="9455635"/>
                    <a:pt x="18758712" y="9387055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5" name="AutoShape 5"/>
          <p:cNvSpPr/>
          <p:nvPr/>
        </p:nvSpPr>
        <p:spPr>
          <a:xfrm flipV="1">
            <a:off x="1028739" y="5143502"/>
            <a:ext cx="16254373" cy="2381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9144049" y="1016863"/>
            <a:ext cx="23811" cy="824144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5000121" y="4295458"/>
            <a:ext cx="8106665" cy="1562100"/>
            <a:chOff x="0" y="0"/>
            <a:chExt cx="1084102" cy="2088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4102" cy="208899"/>
            </a:xfrm>
            <a:custGeom>
              <a:avLst/>
              <a:gdLst/>
              <a:ahLst/>
              <a:cxnLst/>
              <a:rect l="l" t="t" r="r" b="b"/>
              <a:pathLst>
                <a:path w="1084102" h="208899">
                  <a:moveTo>
                    <a:pt x="880902" y="0"/>
                  </a:moveTo>
                  <a:cubicBezTo>
                    <a:pt x="993127" y="0"/>
                    <a:pt x="1084102" y="46764"/>
                    <a:pt x="1084102" y="104450"/>
                  </a:cubicBezTo>
                  <a:cubicBezTo>
                    <a:pt x="1084102" y="162136"/>
                    <a:pt x="993127" y="208899"/>
                    <a:pt x="880902" y="208899"/>
                  </a:cubicBezTo>
                  <a:lnTo>
                    <a:pt x="203200" y="208899"/>
                  </a:lnTo>
                  <a:cubicBezTo>
                    <a:pt x="90976" y="208899"/>
                    <a:pt x="0" y="162136"/>
                    <a:pt x="0" y="104450"/>
                  </a:cubicBezTo>
                  <a:cubicBezTo>
                    <a:pt x="0" y="46764"/>
                    <a:pt x="90976" y="0"/>
                    <a:pt x="203200" y="0"/>
                  </a:cubicBezTo>
                  <a:lnTo>
                    <a:pt x="880902" y="0"/>
                  </a:lnTo>
                </a:path>
              </a:pathLst>
            </a:custGeom>
            <a:solidFill>
              <a:srgbClr val="FFC72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03129" y="1197293"/>
            <a:ext cx="6993984" cy="466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Fii punctual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Îmbracă-te îngrijit 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Prezintă-te frumos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Respectă-i pe ceilalți</a:t>
            </a:r>
          </a:p>
          <a:p>
            <a:pPr>
              <a:lnSpc>
                <a:spcPts val="6160"/>
              </a:lnSpc>
            </a:pPr>
            <a:endParaRPr lang="en-US" sz="4400">
              <a:solidFill>
                <a:srgbClr val="191919"/>
              </a:solidFill>
              <a:latin typeface="Asap Condensed Bold"/>
            </a:endParaRPr>
          </a:p>
          <a:p>
            <a:pPr>
              <a:lnSpc>
                <a:spcPts val="6160"/>
              </a:lnSpc>
              <a:spcBef>
                <a:spcPct val="0"/>
              </a:spcBef>
            </a:pPr>
            <a:endParaRPr lang="en-US" sz="4400">
              <a:solidFill>
                <a:srgbClr val="191919"/>
              </a:solidFill>
              <a:latin typeface="Asap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81189" y="1197293"/>
            <a:ext cx="5851894" cy="387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Rezolvă conflictele civilizat</a:t>
            </a:r>
          </a:p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Gestionează-ți stresul</a:t>
            </a:r>
          </a:p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Respectă etica</a:t>
            </a:r>
          </a:p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profesională</a:t>
            </a:r>
          </a:p>
          <a:p>
            <a:pPr algn="r">
              <a:lnSpc>
                <a:spcPts val="6160"/>
              </a:lnSpc>
              <a:spcBef>
                <a:spcPct val="0"/>
              </a:spcBef>
            </a:pPr>
            <a:endParaRPr lang="en-US" sz="4400">
              <a:solidFill>
                <a:srgbClr val="191919"/>
              </a:solidFill>
              <a:latin typeface="Asap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3129" y="5641025"/>
            <a:ext cx="5451556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Comunică eficient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Răspunde la telefon</a:t>
            </a:r>
          </a:p>
          <a:p>
            <a:pPr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Oferă feedback constructiv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2790" y="5581650"/>
            <a:ext cx="6650293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Învață continuu</a:t>
            </a:r>
          </a:p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Respectă normele de siguranță</a:t>
            </a:r>
          </a:p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Fii cu maxim bun simț</a:t>
            </a:r>
          </a:p>
          <a:p>
            <a:pPr algn="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191919"/>
                </a:solidFill>
                <a:latin typeface="Asap Condensed Bold"/>
              </a:rPr>
              <a:t>Zâmbește!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99049" y="4407855"/>
            <a:ext cx="7699617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SFATURI PRACTICE</a:t>
            </a:r>
          </a:p>
        </p:txBody>
      </p:sp>
      <p:sp>
        <p:nvSpPr>
          <p:cNvPr id="15" name="Freeform 15"/>
          <p:cNvSpPr/>
          <p:nvPr/>
        </p:nvSpPr>
        <p:spPr>
          <a:xfrm>
            <a:off x="8697839" y="2702716"/>
            <a:ext cx="2969903" cy="1857539"/>
          </a:xfrm>
          <a:custGeom>
            <a:avLst/>
            <a:gdLst/>
            <a:ahLst/>
            <a:cxnLst/>
            <a:rect l="l" t="t" r="r" b="b"/>
            <a:pathLst>
              <a:path w="2969903" h="1857539">
                <a:moveTo>
                  <a:pt x="0" y="0"/>
                </a:moveTo>
                <a:lnTo>
                  <a:pt x="2969903" y="0"/>
                </a:lnTo>
                <a:lnTo>
                  <a:pt x="2969903" y="1857539"/>
                </a:lnTo>
                <a:lnTo>
                  <a:pt x="0" y="185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0156" y="7836312"/>
            <a:ext cx="3188056" cy="31880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3195" y="-614342"/>
            <a:ext cx="1643042" cy="16430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63697" y="7112323"/>
            <a:ext cx="2790777" cy="27907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49922" y="8123812"/>
            <a:ext cx="767800" cy="7678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959490" y="839988"/>
            <a:ext cx="3650997" cy="2283532"/>
          </a:xfrm>
          <a:custGeom>
            <a:avLst/>
            <a:gdLst/>
            <a:ahLst/>
            <a:cxnLst/>
            <a:rect l="l" t="t" r="r" b="b"/>
            <a:pathLst>
              <a:path w="3650997" h="2283532">
                <a:moveTo>
                  <a:pt x="0" y="0"/>
                </a:moveTo>
                <a:lnTo>
                  <a:pt x="3650997" y="0"/>
                </a:lnTo>
                <a:lnTo>
                  <a:pt x="3650997" y="2283532"/>
                </a:lnTo>
                <a:lnTo>
                  <a:pt x="0" y="228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303971" y="3150513"/>
            <a:ext cx="11464482" cy="287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5689"/>
              </a:lnSpc>
              <a:spcBef>
                <a:spcPct val="0"/>
              </a:spcBef>
            </a:pPr>
            <a:r>
              <a:rPr lang="en-US" sz="14000" dirty="0">
                <a:solidFill>
                  <a:srgbClr val="000000"/>
                </a:solidFill>
                <a:latin typeface="Asap Condensed Bold"/>
              </a:rPr>
              <a:t>LEADERSHIP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06621" y="5919476"/>
            <a:ext cx="8553890" cy="78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88"/>
              </a:lnSpc>
              <a:spcBef>
                <a:spcPct val="0"/>
              </a:spcBef>
            </a:pPr>
            <a:r>
              <a:rPr lang="en-US" sz="4563" dirty="0">
                <a:solidFill>
                  <a:srgbClr val="000000"/>
                </a:solidFill>
                <a:latin typeface="Asap Condensed Bold"/>
              </a:rPr>
              <a:t> RESPONSABILITATE. EMPATIE. OAMENI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11781" y="2041211"/>
            <a:ext cx="6082168" cy="688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3697" y="7319270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494251" y="144891"/>
            <a:ext cx="3363512" cy="33635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378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3419151" y="8537118"/>
            <a:ext cx="1023862" cy="10238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106257">
            <a:off x="4857745" y="690402"/>
            <a:ext cx="676596" cy="67659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987438" y="7593839"/>
            <a:ext cx="3629641" cy="362964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160718" y="1693718"/>
            <a:ext cx="9021719" cy="78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8"/>
              </a:lnSpc>
              <a:spcBef>
                <a:spcPct val="0"/>
              </a:spcBef>
            </a:pPr>
            <a:r>
              <a:rPr lang="en-US" sz="4570">
                <a:solidFill>
                  <a:srgbClr val="000000"/>
                </a:solidFill>
                <a:latin typeface="Asap Condensed Bold"/>
              </a:rPr>
              <a:t>VIDEO: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01436" y="1667968"/>
            <a:ext cx="8350117" cy="160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9"/>
              </a:lnSpc>
            </a:pPr>
            <a:r>
              <a:rPr lang="en-US" sz="4592" u="sng" dirty="0">
                <a:solidFill>
                  <a:srgbClr val="000000"/>
                </a:solidFill>
                <a:latin typeface="Asap Condensed Bold"/>
                <a:hlinkClick r:id="rId2" tooltip="https://www.youtube.com/watch?v=8fV7_47iWWU&amp;t=7s"/>
              </a:rPr>
              <a:t>Ce este un lider, cum să devii un lider</a:t>
            </a:r>
            <a:r>
              <a:rPr lang="en-US" sz="4592" dirty="0">
                <a:solidFill>
                  <a:srgbClr val="000000"/>
                </a:solidFill>
                <a:latin typeface="Asap Condensed Bold"/>
              </a:rPr>
              <a:t>?</a:t>
            </a:r>
            <a:r>
              <a:rPr lang="en-US" sz="4592" u="sng" dirty="0">
                <a:solidFill>
                  <a:srgbClr val="000000"/>
                </a:solidFill>
                <a:latin typeface="Asap Condensed Bold"/>
                <a:hlinkClick r:id="rId2" tooltip="https://www.youtube.com/watch?v=8fV7_47iWWU&amp;t=7s"/>
              </a:rPr>
              <a:t> </a:t>
            </a:r>
          </a:p>
          <a:p>
            <a:pPr algn="just">
              <a:lnSpc>
                <a:spcPts val="6429"/>
              </a:lnSpc>
            </a:pPr>
            <a:endParaRPr lang="en-US" sz="4592" u="sng" dirty="0">
              <a:solidFill>
                <a:srgbClr val="000000"/>
              </a:solidFill>
              <a:latin typeface="Asap Condensed Bold"/>
              <a:hlinkClick r:id="rId2" tooltip="https://www.youtube.com/watch?v=8fV7_47iWWU&amp;t=7s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6906354" y="5984349"/>
            <a:ext cx="705891" cy="70589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73656" y="1190369"/>
            <a:ext cx="1790154" cy="1145699"/>
          </a:xfrm>
          <a:custGeom>
            <a:avLst/>
            <a:gdLst/>
            <a:ahLst/>
            <a:cxnLst/>
            <a:rect l="l" t="t" r="r" b="b"/>
            <a:pathLst>
              <a:path w="1790154" h="1145699">
                <a:moveTo>
                  <a:pt x="0" y="0"/>
                </a:moveTo>
                <a:lnTo>
                  <a:pt x="1790155" y="0"/>
                </a:lnTo>
                <a:lnTo>
                  <a:pt x="1790155" y="1145698"/>
                </a:lnTo>
                <a:lnTo>
                  <a:pt x="0" y="1145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9" name="Picture 38">
            <a:hlinkClick r:id="rId2"/>
            <a:extLst>
              <a:ext uri="{FF2B5EF4-FFF2-40B4-BE49-F238E27FC236}">
                <a16:creationId xmlns:a16="http://schemas.microsoft.com/office/drawing/2014/main" id="{AA1EFFC0-E5FB-004A-C3BC-C35A82CDA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6" y="2770772"/>
            <a:ext cx="10474920" cy="5732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083246" cy="1069009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52046" y="1431436"/>
            <a:ext cx="1670088" cy="464416"/>
            <a:chOff x="0" y="0"/>
            <a:chExt cx="2226784" cy="61922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19221" cy="61922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04538" y="0"/>
              <a:ext cx="619221" cy="61922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7563" y="0"/>
              <a:ext cx="619221" cy="61922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2463496" y="2378774"/>
            <a:ext cx="11924102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CE VOM ÎNVĂȚA ÎN ACEST CURS?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648576" y="4042214"/>
            <a:ext cx="715144" cy="71514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48576" y="4998936"/>
            <a:ext cx="715144" cy="71514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648576" y="5955659"/>
            <a:ext cx="715144" cy="71514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648576" y="6912381"/>
            <a:ext cx="715144" cy="71514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>
            <a:off x="1028700" y="2115192"/>
            <a:ext cx="16230561" cy="476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7820" y="2115192"/>
            <a:ext cx="5707702" cy="9356888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648576" y="7817902"/>
            <a:ext cx="715144" cy="71514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699208" y="3956489"/>
            <a:ext cx="9976711" cy="66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093" spc="81" dirty="0">
                <a:solidFill>
                  <a:srgbClr val="000000"/>
                </a:solidFill>
                <a:latin typeface="Asap Condensed Bold"/>
              </a:rPr>
              <a:t>Ce </a:t>
            </a:r>
            <a:r>
              <a:rPr lang="en-US" sz="4093" spc="81" dirty="0" err="1">
                <a:solidFill>
                  <a:srgbClr val="000000"/>
                </a:solidFill>
                <a:latin typeface="Asap Condensed Bold"/>
              </a:rPr>
              <a:t>este</a:t>
            </a:r>
            <a:r>
              <a:rPr lang="en-US" sz="4093" spc="81" dirty="0">
                <a:solidFill>
                  <a:srgbClr val="000000"/>
                </a:solidFill>
                <a:latin typeface="Asap Condensed Bold"/>
              </a:rPr>
              <a:t> </a:t>
            </a:r>
            <a:r>
              <a:rPr lang="en-US" sz="4093" spc="81" dirty="0" err="1">
                <a:solidFill>
                  <a:srgbClr val="000000"/>
                </a:solidFill>
                <a:latin typeface="Asap Condensed Bold"/>
              </a:rPr>
              <a:t>etica</a:t>
            </a:r>
            <a:r>
              <a:rPr lang="en-US" sz="4093" spc="81" dirty="0">
                <a:solidFill>
                  <a:srgbClr val="000000"/>
                </a:solidFill>
                <a:latin typeface="Asap Condensed Bold"/>
              </a:rPr>
              <a:t> </a:t>
            </a:r>
            <a:r>
              <a:rPr lang="en-US" sz="4093" spc="81" dirty="0" err="1">
                <a:solidFill>
                  <a:srgbClr val="000000"/>
                </a:solidFill>
                <a:latin typeface="Asap Condensed Bold"/>
              </a:rPr>
              <a:t>profesională</a:t>
            </a:r>
            <a:endParaRPr lang="en-US" sz="4093" spc="81" dirty="0">
              <a:solidFill>
                <a:srgbClr val="000000"/>
              </a:solidFill>
              <a:latin typeface="Asap Condensed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681612" y="4960824"/>
            <a:ext cx="11233235" cy="70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000000"/>
                </a:solidFill>
                <a:latin typeface="Asap Condensed Bold"/>
              </a:rPr>
              <a:t>Crearea unui cod de etică 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81612" y="7779790"/>
            <a:ext cx="5462368" cy="66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093" spc="81" dirty="0">
                <a:solidFill>
                  <a:srgbClr val="000000"/>
                </a:solidFill>
                <a:latin typeface="Asap Condensed Bold"/>
              </a:rPr>
              <a:t>Leadership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81612" y="6870853"/>
            <a:ext cx="5462368" cy="70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000000"/>
                </a:solidFill>
                <a:latin typeface="Asap Condensed Bold"/>
              </a:rPr>
              <a:t>Gestionarea timpului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99208" y="5869934"/>
            <a:ext cx="5462368" cy="70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000000"/>
                </a:solidFill>
                <a:latin typeface="Asap Condensed Bold"/>
              </a:rPr>
              <a:t>Lucru în echipă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58127" y="4006607"/>
            <a:ext cx="496042" cy="70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FFFFFF"/>
                </a:solidFill>
                <a:latin typeface="Dumondi Condensed Bold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758127" y="4967228"/>
            <a:ext cx="496042" cy="70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FFFFFF"/>
                </a:solidFill>
                <a:latin typeface="Dumondi Condensed Bold"/>
              </a:rPr>
              <a:t>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58127" y="5916153"/>
            <a:ext cx="496042" cy="70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FFFFFF"/>
                </a:solidFill>
                <a:latin typeface="Dumondi Condensed Bold"/>
              </a:rPr>
              <a:t>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758127" y="6912673"/>
            <a:ext cx="496042" cy="70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FFFFFF"/>
                </a:solidFill>
                <a:latin typeface="Dumondi Condensed Bold"/>
              </a:rPr>
              <a:t>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758127" y="7778397"/>
            <a:ext cx="496042" cy="70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3" spc="81">
                <a:solidFill>
                  <a:srgbClr val="FFFFFF"/>
                </a:solidFill>
                <a:latin typeface="Dumondi Condensed Bold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8876" y="8123812"/>
            <a:ext cx="3188056" cy="31880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3195" y="-614342"/>
            <a:ext cx="1643042" cy="16430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58011" y="8123812"/>
            <a:ext cx="2790777" cy="27907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3195" y="7356012"/>
            <a:ext cx="767800" cy="7678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27116" y="1966493"/>
            <a:ext cx="9778007" cy="153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29"/>
              </a:lnSpc>
              <a:spcBef>
                <a:spcPct val="0"/>
              </a:spcBef>
            </a:pPr>
            <a:r>
              <a:rPr lang="en-US" sz="8878">
                <a:solidFill>
                  <a:srgbClr val="000000"/>
                </a:solidFill>
                <a:latin typeface="Asap Condensed Bold"/>
              </a:rPr>
              <a:t>DISCUTĂM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27116" y="3650750"/>
            <a:ext cx="9754641" cy="370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2"/>
              </a:lnSpc>
            </a:pPr>
            <a:r>
              <a:rPr lang="en-US" sz="5258">
                <a:solidFill>
                  <a:srgbClr val="191919"/>
                </a:solidFill>
                <a:latin typeface="Asap Condensed Bold"/>
              </a:rPr>
              <a:t>Ce ați înțeles din video?</a:t>
            </a:r>
          </a:p>
          <a:p>
            <a:pPr>
              <a:lnSpc>
                <a:spcPts val="7362"/>
              </a:lnSpc>
            </a:pPr>
            <a:r>
              <a:rPr lang="en-US" sz="5258">
                <a:solidFill>
                  <a:srgbClr val="191919"/>
                </a:solidFill>
                <a:latin typeface="Asap Condensed Bold"/>
              </a:rPr>
              <a:t>Ce înseamnă să fii un lider?</a:t>
            </a:r>
          </a:p>
          <a:p>
            <a:pPr>
              <a:lnSpc>
                <a:spcPts val="7362"/>
              </a:lnSpc>
            </a:pPr>
            <a:r>
              <a:rPr lang="en-US" sz="5258">
                <a:solidFill>
                  <a:srgbClr val="191919"/>
                </a:solidFill>
                <a:latin typeface="Asap Condensed Bold"/>
              </a:rPr>
              <a:t>Care sunt calitățile unui lider?</a:t>
            </a:r>
          </a:p>
          <a:p>
            <a:pPr>
              <a:lnSpc>
                <a:spcPts val="7362"/>
              </a:lnSpc>
              <a:spcBef>
                <a:spcPct val="0"/>
              </a:spcBef>
            </a:pPr>
            <a:r>
              <a:rPr lang="en-US" sz="5258">
                <a:solidFill>
                  <a:srgbClr val="191919"/>
                </a:solidFill>
                <a:latin typeface="Asap Condensed Bold"/>
              </a:rPr>
              <a:t>De ce avem nevoie de lideri?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97920" y="1921551"/>
            <a:ext cx="4482270" cy="7796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64552" y="7593839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494251" y="144891"/>
            <a:ext cx="3363512" cy="33635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378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3419151" y="8537118"/>
            <a:ext cx="1023862" cy="10238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106257">
            <a:off x="4857745" y="690402"/>
            <a:ext cx="676596" cy="67659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987438" y="7593839"/>
            <a:ext cx="3629641" cy="362964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906354" y="5984349"/>
            <a:ext cx="705891" cy="70589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575795" y="3136167"/>
            <a:ext cx="12788679" cy="516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6"/>
              </a:lnSpc>
            </a:pPr>
            <a:r>
              <a:rPr lang="en-US" sz="5926">
                <a:solidFill>
                  <a:srgbClr val="000000"/>
                </a:solidFill>
                <a:latin typeface="Asap Condensed Bold"/>
              </a:rPr>
              <a:t>Scrie o listă cu valorile tale personale</a:t>
            </a:r>
          </a:p>
          <a:p>
            <a:pPr>
              <a:lnSpc>
                <a:spcPts val="8296"/>
              </a:lnSpc>
            </a:pPr>
            <a:endParaRPr lang="en-US" sz="5926">
              <a:solidFill>
                <a:srgbClr val="000000"/>
              </a:solidFill>
              <a:latin typeface="Asap Condensed Bold"/>
            </a:endParaRPr>
          </a:p>
          <a:p>
            <a:pPr>
              <a:lnSpc>
                <a:spcPts val="8296"/>
              </a:lnSpc>
            </a:pPr>
            <a:r>
              <a:rPr lang="en-US" sz="5926">
                <a:solidFill>
                  <a:srgbClr val="000000"/>
                </a:solidFill>
                <a:latin typeface="Asap Condensed Bold"/>
              </a:rPr>
              <a:t>Scrie o listă a valorilor pe care le vrei în societate</a:t>
            </a:r>
          </a:p>
          <a:p>
            <a:pPr>
              <a:lnSpc>
                <a:spcPts val="8296"/>
              </a:lnSpc>
            </a:pPr>
            <a:endParaRPr lang="en-US" sz="5926">
              <a:solidFill>
                <a:srgbClr val="000000"/>
              </a:solidFill>
              <a:latin typeface="Asap Condensed Bo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273656" y="1190369"/>
            <a:ext cx="1790154" cy="1145699"/>
          </a:xfrm>
          <a:custGeom>
            <a:avLst/>
            <a:gdLst/>
            <a:ahLst/>
            <a:cxnLst/>
            <a:rect l="l" t="t" r="r" b="b"/>
            <a:pathLst>
              <a:path w="1790154" h="1145699">
                <a:moveTo>
                  <a:pt x="0" y="0"/>
                </a:moveTo>
                <a:lnTo>
                  <a:pt x="1790155" y="0"/>
                </a:lnTo>
                <a:lnTo>
                  <a:pt x="1790155" y="1145698"/>
                </a:lnTo>
                <a:lnTo>
                  <a:pt x="0" y="114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4597" y="5633722"/>
            <a:ext cx="4300810" cy="4702946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-987438" y="1775469"/>
            <a:ext cx="12195011" cy="84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9"/>
              </a:lnSpc>
            </a:pPr>
            <a:r>
              <a:rPr lang="en-US" sz="6222" spc="224">
                <a:solidFill>
                  <a:srgbClr val="E27354"/>
                </a:solidFill>
                <a:latin typeface="Asap Condensed Bold"/>
              </a:rPr>
              <a:t>LUCRU INDIVIDUAL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083246" cy="1069009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207137" y="1316799"/>
            <a:ext cx="1670088" cy="464416"/>
            <a:chOff x="0" y="0"/>
            <a:chExt cx="2226784" cy="61922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19221" cy="61922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04538" y="0"/>
              <a:ext cx="619221" cy="61922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7563" y="0"/>
              <a:ext cx="619221" cy="61922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6509474" y="3233121"/>
            <a:ext cx="10027090" cy="154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632"/>
              </a:lnSpc>
            </a:pPr>
            <a:r>
              <a:rPr lang="en-US" sz="11293" spc="406" dirty="0">
                <a:solidFill>
                  <a:srgbClr val="FF7276"/>
                </a:solidFill>
                <a:latin typeface="Asap Condensed Bold"/>
              </a:rPr>
              <a:t>VĂ MULȚUMIM!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65099" y="5555954"/>
            <a:ext cx="8471466" cy="293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08"/>
              </a:lnSpc>
            </a:pPr>
            <a:r>
              <a:rPr lang="en-US" sz="6761" spc="243">
                <a:solidFill>
                  <a:srgbClr val="191919"/>
                </a:solidFill>
                <a:latin typeface="Asap Condensed Bold"/>
              </a:rPr>
              <a:t>Nadeja Cebotari și Maria Axenti </a:t>
            </a:r>
          </a:p>
          <a:p>
            <a:pPr algn="r">
              <a:lnSpc>
                <a:spcPts val="7708"/>
              </a:lnSpc>
            </a:pPr>
            <a:r>
              <a:rPr lang="en-US" sz="6761" spc="243">
                <a:solidFill>
                  <a:srgbClr val="191919"/>
                </a:solidFill>
                <a:latin typeface="Asap Condensed Bold"/>
              </a:rPr>
              <a:t>A. O. Hai Moldova 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028700" y="2005522"/>
            <a:ext cx="162306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18827" y="2434474"/>
            <a:ext cx="4990647" cy="818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96695" y="2434580"/>
            <a:ext cx="4550316" cy="58348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64698" y="1428730"/>
            <a:ext cx="2790777" cy="279077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44651" y="687907"/>
            <a:ext cx="681586" cy="68158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85040" y="8891612"/>
            <a:ext cx="2790777" cy="27907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26401" y="1632357"/>
            <a:ext cx="802223" cy="80222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26079" y="3213656"/>
            <a:ext cx="11502545" cy="60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0"/>
              </a:lnSpc>
            </a:pPr>
            <a:r>
              <a:rPr lang="en-US" sz="3807">
                <a:solidFill>
                  <a:srgbClr val="000000"/>
                </a:solidFill>
                <a:latin typeface="Asap Condensed Bold"/>
              </a:rPr>
              <a:t>Proiect dezvoltarea competențelor sec. XXI și green skills. </a:t>
            </a:r>
          </a:p>
          <a:p>
            <a:pPr>
              <a:lnSpc>
                <a:spcPts val="5330"/>
              </a:lnSpc>
            </a:pPr>
            <a:endParaRPr lang="en-US" sz="3807">
              <a:solidFill>
                <a:srgbClr val="000000"/>
              </a:solidFill>
              <a:latin typeface="Asap Condensed Bold"/>
            </a:endParaRPr>
          </a:p>
          <a:p>
            <a:pPr>
              <a:lnSpc>
                <a:spcPts val="5330"/>
              </a:lnSpc>
            </a:pPr>
            <a:r>
              <a:rPr lang="en-US" sz="3807">
                <a:solidFill>
                  <a:srgbClr val="000000"/>
                </a:solidFill>
                <a:latin typeface="Asap Condensed"/>
              </a:rPr>
              <a:t>Acest acest material a fost produs  de A. O. Hai Moldova cu suportul financiar al Uniunii Europene. Conținutul acestuia reprezintă responsabilitatea exclusivă a programului „EU4Moldova: Comunități Locale”, finanțat de UE, Guvernele Germaniei, Austriei și Poloniei și implementat de către GIZ, </a:t>
            </a:r>
          </a:p>
          <a:p>
            <a:pPr>
              <a:lnSpc>
                <a:spcPts val="5330"/>
              </a:lnSpc>
            </a:pPr>
            <a:r>
              <a:rPr lang="en-US" sz="3807">
                <a:solidFill>
                  <a:srgbClr val="000000"/>
                </a:solidFill>
                <a:latin typeface="Asap Condensed"/>
              </a:rPr>
              <a:t>ADA și SFPL în Moldova.</a:t>
            </a:r>
          </a:p>
          <a:p>
            <a:pPr>
              <a:lnSpc>
                <a:spcPts val="5330"/>
              </a:lnSpc>
              <a:spcBef>
                <a:spcPct val="0"/>
              </a:spcBef>
            </a:pPr>
            <a:endParaRPr lang="en-US" sz="3807">
              <a:solidFill>
                <a:srgbClr val="000000"/>
              </a:solidFill>
              <a:latin typeface="Asap Condense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102820"/>
            <a:ext cx="18555246" cy="1267271"/>
          </a:xfrm>
          <a:custGeom>
            <a:avLst/>
            <a:gdLst/>
            <a:ahLst/>
            <a:cxnLst/>
            <a:rect l="l" t="t" r="r" b="b"/>
            <a:pathLst>
              <a:path w="18555246" h="1267271">
                <a:moveTo>
                  <a:pt x="0" y="0"/>
                </a:moveTo>
                <a:lnTo>
                  <a:pt x="18555246" y="0"/>
                </a:lnTo>
                <a:lnTo>
                  <a:pt x="18555246" y="1267271"/>
                </a:lnTo>
                <a:lnTo>
                  <a:pt x="0" y="1267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2360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00407" y="8979501"/>
            <a:ext cx="8539993" cy="1459899"/>
          </a:xfrm>
          <a:custGeom>
            <a:avLst/>
            <a:gdLst/>
            <a:ahLst/>
            <a:cxnLst/>
            <a:rect l="l" t="t" r="r" b="b"/>
            <a:pathLst>
              <a:path w="8539993" h="1459899">
                <a:moveTo>
                  <a:pt x="0" y="0"/>
                </a:moveTo>
                <a:lnTo>
                  <a:pt x="8539993" y="0"/>
                </a:lnTo>
                <a:lnTo>
                  <a:pt x="8539993" y="1459899"/>
                </a:lnTo>
                <a:lnTo>
                  <a:pt x="0" y="1459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601" t="-981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65979" y="2661221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-1043385" y="-1368934"/>
            <a:ext cx="4144169" cy="41441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418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2063720" y="1755980"/>
            <a:ext cx="4406974" cy="75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  <a:spcBef>
                <a:spcPct val="0"/>
              </a:spcBef>
            </a:pPr>
            <a:r>
              <a:rPr lang="en-US" sz="4407">
                <a:solidFill>
                  <a:srgbClr val="000000"/>
                </a:solidFill>
                <a:latin typeface="Asap Condensed Bold"/>
              </a:rPr>
              <a:t>BRAINSTORMING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48192" y="3801126"/>
            <a:ext cx="9245654" cy="383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</a:pPr>
            <a:r>
              <a:rPr lang="en-US" sz="5314" spc="116">
                <a:solidFill>
                  <a:srgbClr val="000000"/>
                </a:solidFill>
                <a:latin typeface="Asap Condensed Bold"/>
              </a:rPr>
              <a:t>Ce este </a:t>
            </a:r>
            <a:r>
              <a:rPr lang="en-US" sz="5314" spc="116">
                <a:solidFill>
                  <a:srgbClr val="FA8068"/>
                </a:solidFill>
                <a:latin typeface="Asap Condensed Bold"/>
              </a:rPr>
              <a:t>etica profesională</a:t>
            </a:r>
            <a:r>
              <a:rPr lang="en-US" sz="5314" spc="116">
                <a:solidFill>
                  <a:srgbClr val="000000"/>
                </a:solidFill>
                <a:latin typeface="Asap Condensed Bold"/>
              </a:rPr>
              <a:t>?</a:t>
            </a:r>
          </a:p>
          <a:p>
            <a:pPr>
              <a:lnSpc>
                <a:spcPts val="6058"/>
              </a:lnSpc>
            </a:pPr>
            <a:endParaRPr lang="en-US" sz="5314" spc="116">
              <a:solidFill>
                <a:srgbClr val="000000"/>
              </a:solidFill>
              <a:latin typeface="Asap Condensed Bold"/>
            </a:endParaRPr>
          </a:p>
          <a:p>
            <a:pPr>
              <a:lnSpc>
                <a:spcPts val="6058"/>
              </a:lnSpc>
            </a:pPr>
            <a:r>
              <a:rPr lang="en-US" sz="5314" spc="116">
                <a:solidFill>
                  <a:srgbClr val="000000"/>
                </a:solidFill>
                <a:latin typeface="Asap Condensed Bold"/>
              </a:rPr>
              <a:t>De ce ar trebui să avem o etică profesională?</a:t>
            </a:r>
          </a:p>
          <a:p>
            <a:pPr>
              <a:lnSpc>
                <a:spcPts val="6058"/>
              </a:lnSpc>
            </a:pPr>
            <a:endParaRPr lang="en-US" sz="5314" spc="116">
              <a:solidFill>
                <a:srgbClr val="000000"/>
              </a:solidFill>
              <a:latin typeface="Asap Condensed Bold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6004982" y="5666379"/>
            <a:ext cx="1023862" cy="102386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166117" y="7639523"/>
            <a:ext cx="3629641" cy="362964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21308" y="9706032"/>
            <a:ext cx="979891" cy="9798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-1043385" y="-1368934"/>
            <a:ext cx="4144169" cy="41441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69747" y="2661221"/>
            <a:ext cx="4280995" cy="6311385"/>
            <a:chOff x="0" y="0"/>
            <a:chExt cx="6213285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149785" cy="9096621"/>
            </a:xfrm>
            <a:custGeom>
              <a:avLst/>
              <a:gdLst/>
              <a:ahLst/>
              <a:cxnLst/>
              <a:rect l="l" t="t" r="r" b="b"/>
              <a:pathLst>
                <a:path w="6149785" h="9096621">
                  <a:moveTo>
                    <a:pt x="6057075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055805" y="0"/>
                  </a:lnTo>
                  <a:cubicBezTo>
                    <a:pt x="6106605" y="0"/>
                    <a:pt x="6148515" y="41910"/>
                    <a:pt x="6148515" y="92710"/>
                  </a:cubicBezTo>
                  <a:lnTo>
                    <a:pt x="6148515" y="9002642"/>
                  </a:lnTo>
                  <a:cubicBezTo>
                    <a:pt x="6149785" y="9054712"/>
                    <a:pt x="6107875" y="9096621"/>
                    <a:pt x="6057075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213285" cy="9160121"/>
            </a:xfrm>
            <a:custGeom>
              <a:avLst/>
              <a:gdLst/>
              <a:ahLst/>
              <a:cxnLst/>
              <a:rect l="l" t="t" r="r" b="b"/>
              <a:pathLst>
                <a:path w="6213285" h="9160121">
                  <a:moveTo>
                    <a:pt x="6088825" y="59690"/>
                  </a:moveTo>
                  <a:cubicBezTo>
                    <a:pt x="6124385" y="59690"/>
                    <a:pt x="6153595" y="88900"/>
                    <a:pt x="6153595" y="124460"/>
                  </a:cubicBezTo>
                  <a:lnTo>
                    <a:pt x="6153595" y="9035662"/>
                  </a:lnTo>
                  <a:cubicBezTo>
                    <a:pt x="6153595" y="9071221"/>
                    <a:pt x="6124385" y="9100431"/>
                    <a:pt x="6088825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88825" y="59690"/>
                  </a:lnTo>
                  <a:moveTo>
                    <a:pt x="60888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6088825" y="9160121"/>
                  </a:lnTo>
                  <a:cubicBezTo>
                    <a:pt x="6157405" y="9160121"/>
                    <a:pt x="6213285" y="9104242"/>
                    <a:pt x="6213285" y="9035662"/>
                  </a:cubicBezTo>
                  <a:lnTo>
                    <a:pt x="6213285" y="124460"/>
                  </a:lnTo>
                  <a:cubicBezTo>
                    <a:pt x="6213285" y="55880"/>
                    <a:pt x="6157405" y="0"/>
                    <a:pt x="6088825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398667" y="3036516"/>
            <a:ext cx="1033368" cy="287358"/>
            <a:chOff x="0" y="0"/>
            <a:chExt cx="1377824" cy="38314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83143" cy="383143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97808" y="0"/>
              <a:ext cx="383143" cy="38314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94681" y="0"/>
              <a:ext cx="383143" cy="38314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2469747" y="3595258"/>
            <a:ext cx="42809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17289701" y="6288494"/>
            <a:ext cx="582715" cy="5827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106257">
            <a:off x="3546310" y="467847"/>
            <a:ext cx="802223" cy="80222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411179" y="7082383"/>
            <a:ext cx="4254759" cy="425475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003502" y="2661221"/>
            <a:ext cx="4280995" cy="6311385"/>
            <a:chOff x="0" y="0"/>
            <a:chExt cx="6213285" cy="9160122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6149785" cy="9096621"/>
            </a:xfrm>
            <a:custGeom>
              <a:avLst/>
              <a:gdLst/>
              <a:ahLst/>
              <a:cxnLst/>
              <a:rect l="l" t="t" r="r" b="b"/>
              <a:pathLst>
                <a:path w="6149785" h="9096621">
                  <a:moveTo>
                    <a:pt x="6057075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055805" y="0"/>
                  </a:lnTo>
                  <a:cubicBezTo>
                    <a:pt x="6106605" y="0"/>
                    <a:pt x="6148515" y="41910"/>
                    <a:pt x="6148515" y="92710"/>
                  </a:cubicBezTo>
                  <a:lnTo>
                    <a:pt x="6148515" y="9002642"/>
                  </a:lnTo>
                  <a:cubicBezTo>
                    <a:pt x="6149785" y="9054712"/>
                    <a:pt x="6107875" y="9096621"/>
                    <a:pt x="6057075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6213285" cy="9160121"/>
            </a:xfrm>
            <a:custGeom>
              <a:avLst/>
              <a:gdLst/>
              <a:ahLst/>
              <a:cxnLst/>
              <a:rect l="l" t="t" r="r" b="b"/>
              <a:pathLst>
                <a:path w="6213285" h="9160121">
                  <a:moveTo>
                    <a:pt x="6088825" y="59690"/>
                  </a:moveTo>
                  <a:cubicBezTo>
                    <a:pt x="6124385" y="59690"/>
                    <a:pt x="6153595" y="88900"/>
                    <a:pt x="6153595" y="124460"/>
                  </a:cubicBezTo>
                  <a:lnTo>
                    <a:pt x="6153595" y="9035662"/>
                  </a:lnTo>
                  <a:cubicBezTo>
                    <a:pt x="6153595" y="9071221"/>
                    <a:pt x="6124385" y="9100431"/>
                    <a:pt x="6088825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88825" y="59690"/>
                  </a:lnTo>
                  <a:moveTo>
                    <a:pt x="60888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6088825" y="9160121"/>
                  </a:lnTo>
                  <a:cubicBezTo>
                    <a:pt x="6157405" y="9160121"/>
                    <a:pt x="6213285" y="9104242"/>
                    <a:pt x="6213285" y="9035662"/>
                  </a:cubicBezTo>
                  <a:lnTo>
                    <a:pt x="6213285" y="124460"/>
                  </a:lnTo>
                  <a:cubicBezTo>
                    <a:pt x="6213285" y="55880"/>
                    <a:pt x="6157405" y="0"/>
                    <a:pt x="6088825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932423" y="3036516"/>
            <a:ext cx="1033368" cy="287358"/>
            <a:chOff x="0" y="0"/>
            <a:chExt cx="1377824" cy="383143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383143" cy="383143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497808" y="0"/>
              <a:ext cx="383143" cy="383143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994681" y="0"/>
              <a:ext cx="383143" cy="383143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44" name="AutoShape 44"/>
          <p:cNvSpPr/>
          <p:nvPr/>
        </p:nvSpPr>
        <p:spPr>
          <a:xfrm>
            <a:off x="7003502" y="3595258"/>
            <a:ext cx="42809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45"/>
          <p:cNvGrpSpPr/>
          <p:nvPr/>
        </p:nvGrpSpPr>
        <p:grpSpPr>
          <a:xfrm>
            <a:off x="11537258" y="2661221"/>
            <a:ext cx="4280995" cy="6311385"/>
            <a:chOff x="0" y="0"/>
            <a:chExt cx="6213285" cy="9160122"/>
          </a:xfrm>
        </p:grpSpPr>
        <p:sp>
          <p:nvSpPr>
            <p:cNvPr id="46" name="Freeform 46"/>
            <p:cNvSpPr/>
            <p:nvPr/>
          </p:nvSpPr>
          <p:spPr>
            <a:xfrm>
              <a:off x="31750" y="31750"/>
              <a:ext cx="6149785" cy="9096621"/>
            </a:xfrm>
            <a:custGeom>
              <a:avLst/>
              <a:gdLst/>
              <a:ahLst/>
              <a:cxnLst/>
              <a:rect l="l" t="t" r="r" b="b"/>
              <a:pathLst>
                <a:path w="6149785" h="9096621">
                  <a:moveTo>
                    <a:pt x="6057075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055805" y="0"/>
                  </a:lnTo>
                  <a:cubicBezTo>
                    <a:pt x="6106605" y="0"/>
                    <a:pt x="6148515" y="41910"/>
                    <a:pt x="6148515" y="92710"/>
                  </a:cubicBezTo>
                  <a:lnTo>
                    <a:pt x="6148515" y="9002642"/>
                  </a:lnTo>
                  <a:cubicBezTo>
                    <a:pt x="6149785" y="9054712"/>
                    <a:pt x="6107875" y="9096621"/>
                    <a:pt x="6057075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6213285" cy="9160121"/>
            </a:xfrm>
            <a:custGeom>
              <a:avLst/>
              <a:gdLst/>
              <a:ahLst/>
              <a:cxnLst/>
              <a:rect l="l" t="t" r="r" b="b"/>
              <a:pathLst>
                <a:path w="6213285" h="9160121">
                  <a:moveTo>
                    <a:pt x="6088825" y="59690"/>
                  </a:moveTo>
                  <a:cubicBezTo>
                    <a:pt x="6124385" y="59690"/>
                    <a:pt x="6153595" y="88900"/>
                    <a:pt x="6153595" y="124460"/>
                  </a:cubicBezTo>
                  <a:lnTo>
                    <a:pt x="6153595" y="9035662"/>
                  </a:lnTo>
                  <a:cubicBezTo>
                    <a:pt x="6153595" y="9071221"/>
                    <a:pt x="6124385" y="9100431"/>
                    <a:pt x="6088825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88825" y="59690"/>
                  </a:lnTo>
                  <a:moveTo>
                    <a:pt x="60888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6088825" y="9160121"/>
                  </a:lnTo>
                  <a:cubicBezTo>
                    <a:pt x="6157405" y="9160121"/>
                    <a:pt x="6213285" y="9104242"/>
                    <a:pt x="6213285" y="9035662"/>
                  </a:cubicBezTo>
                  <a:lnTo>
                    <a:pt x="6213285" y="124460"/>
                  </a:lnTo>
                  <a:cubicBezTo>
                    <a:pt x="6213285" y="55880"/>
                    <a:pt x="6157405" y="0"/>
                    <a:pt x="6088825" y="0"/>
                  </a:cubicBezTo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48" name="AutoShape 48"/>
          <p:cNvSpPr/>
          <p:nvPr/>
        </p:nvSpPr>
        <p:spPr>
          <a:xfrm>
            <a:off x="11537258" y="3595258"/>
            <a:ext cx="42809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2843453" y="3954353"/>
            <a:ext cx="3588583" cy="3588583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2"/>
              <a:stretch>
                <a:fillRect t="-2298" b="-2298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5C853"/>
            </a:solidFill>
          </p:spPr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7377209" y="3954353"/>
            <a:ext cx="3588583" cy="3588583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3"/>
              <a:stretch>
                <a:fillRect l="-24891" r="-24891"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345EE9"/>
            </a:solidFill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1910964" y="3954353"/>
            <a:ext cx="3588583" cy="3588583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4"/>
              <a:stretch>
                <a:fillRect l="-24891" r="-24891"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A8068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4411179" y="3036516"/>
            <a:ext cx="1033368" cy="287358"/>
            <a:chOff x="0" y="0"/>
            <a:chExt cx="1377824" cy="383143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383143" cy="383143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497808" y="0"/>
              <a:ext cx="383143" cy="383143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994681" y="0"/>
              <a:ext cx="383143" cy="383143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-240713" y="3323874"/>
            <a:ext cx="3084166" cy="1929005"/>
          </a:xfrm>
          <a:custGeom>
            <a:avLst/>
            <a:gdLst/>
            <a:ahLst/>
            <a:cxnLst/>
            <a:rect l="l" t="t" r="r" b="b"/>
            <a:pathLst>
              <a:path w="3084166" h="1929005">
                <a:moveTo>
                  <a:pt x="0" y="0"/>
                </a:moveTo>
                <a:lnTo>
                  <a:pt x="3084166" y="0"/>
                </a:lnTo>
                <a:lnTo>
                  <a:pt x="3084166" y="1929005"/>
                </a:lnTo>
                <a:lnTo>
                  <a:pt x="0" y="1929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TextBox 69"/>
          <p:cNvSpPr txBox="1"/>
          <p:nvPr/>
        </p:nvSpPr>
        <p:spPr>
          <a:xfrm>
            <a:off x="2228961" y="7675162"/>
            <a:ext cx="481756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sap Condensed Bold"/>
              </a:rPr>
              <a:t>Doctor veterinar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349709" y="7665637"/>
            <a:ext cx="3588583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sap Condensed Bold"/>
              </a:rPr>
              <a:t>Constructor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855964" y="7665637"/>
            <a:ext cx="3588583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sap Condensed Bold"/>
              </a:rPr>
              <a:t>Electrician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371123" y="1094677"/>
            <a:ext cx="13545755" cy="13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EXEMPLE COD ETICĂ PROFESIONALĂ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65979" y="2661221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-1043385" y="-1368934"/>
            <a:ext cx="4144169" cy="41441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418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6647786" y="3209004"/>
            <a:ext cx="8233279" cy="141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527"/>
              </a:lnSpc>
              <a:spcBef>
                <a:spcPct val="0"/>
              </a:spcBef>
            </a:pPr>
            <a:r>
              <a:rPr lang="en-US" sz="8233">
                <a:solidFill>
                  <a:srgbClr val="000000"/>
                </a:solidFill>
                <a:latin typeface="Asap Condensed Bold"/>
              </a:rPr>
              <a:t>PRINCIPII DE BAZĂ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47786" y="5438711"/>
            <a:ext cx="7309600" cy="232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4"/>
              </a:lnSpc>
            </a:pPr>
            <a:endParaRPr/>
          </a:p>
          <a:p>
            <a:pPr algn="just">
              <a:lnSpc>
                <a:spcPts val="4892"/>
              </a:lnSpc>
            </a:pPr>
            <a:r>
              <a:rPr lang="en-US" sz="3494" spc="76">
                <a:solidFill>
                  <a:srgbClr val="000000"/>
                </a:solidFill>
                <a:latin typeface="Asap Condensed Bold"/>
              </a:rPr>
              <a:t>Nu face rău în mod voluntar unei alte ființe umane. Contribuie la dezvoltarea colectivă și la bunăstarea socială.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6004982" y="5666379"/>
            <a:ext cx="1023862" cy="102386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166117" y="7639523"/>
            <a:ext cx="3629641" cy="362964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647786" y="4811644"/>
            <a:ext cx="9064657" cy="61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3"/>
              </a:lnSpc>
            </a:pPr>
            <a:r>
              <a:rPr lang="en-US" sz="4044">
                <a:solidFill>
                  <a:srgbClr val="13538A"/>
                </a:solidFill>
                <a:latin typeface="Norwester"/>
              </a:rPr>
              <a:t>ONESTITATE. INTEGRITATE. RESPECT.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3697" y="7319270"/>
            <a:ext cx="2241710" cy="224171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106257">
            <a:off x="494251" y="144891"/>
            <a:ext cx="3363512" cy="33635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3378" y="1617613"/>
            <a:ext cx="14441095" cy="7051773"/>
            <a:chOff x="0" y="0"/>
            <a:chExt cx="18758712" cy="916012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3419151" y="8537118"/>
            <a:ext cx="1023862" cy="10238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106257">
            <a:off x="4857745" y="690402"/>
            <a:ext cx="676596" cy="67659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987438" y="7593839"/>
            <a:ext cx="3629641" cy="362964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906354" y="5984349"/>
            <a:ext cx="705891" cy="70589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273656" y="1190369"/>
            <a:ext cx="1790154" cy="1145699"/>
          </a:xfrm>
          <a:custGeom>
            <a:avLst/>
            <a:gdLst/>
            <a:ahLst/>
            <a:cxnLst/>
            <a:rect l="l" t="t" r="r" b="b"/>
            <a:pathLst>
              <a:path w="1790154" h="1145699">
                <a:moveTo>
                  <a:pt x="0" y="0"/>
                </a:moveTo>
                <a:lnTo>
                  <a:pt x="1790155" y="0"/>
                </a:lnTo>
                <a:lnTo>
                  <a:pt x="1790155" y="1145698"/>
                </a:lnTo>
                <a:lnTo>
                  <a:pt x="0" y="114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42757" y="5075129"/>
            <a:ext cx="1630844" cy="1818441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3063811" y="3687532"/>
            <a:ext cx="61455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sap Condensed Bold"/>
              </a:rPr>
              <a:t>Standarde morale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445920" y="7122170"/>
            <a:ext cx="865536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sap Condensed Bold"/>
              </a:rPr>
              <a:t>Comportament și acțiuni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51290" y="3687532"/>
            <a:ext cx="700801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Asap Condensed Bold"/>
              </a:rPr>
              <a:t>Principii și valori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42203" y="1775469"/>
            <a:ext cx="9435031" cy="84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9"/>
              </a:lnSpc>
            </a:pPr>
            <a:r>
              <a:rPr lang="en-US" sz="6222" spc="224">
                <a:solidFill>
                  <a:srgbClr val="345EE9"/>
                </a:solidFill>
                <a:latin typeface="Asap Condensed Bold"/>
              </a:rPr>
              <a:t>ETICA PROFESIONALĂ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8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083246" cy="1069009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207137" y="1316799"/>
            <a:ext cx="1670088" cy="464416"/>
            <a:chOff x="0" y="0"/>
            <a:chExt cx="2226784" cy="61922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19221" cy="61922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04538" y="0"/>
              <a:ext cx="619221" cy="61922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7563" y="0"/>
              <a:ext cx="619221" cy="61922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6841954" y="3062829"/>
            <a:ext cx="9574830" cy="129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55"/>
              </a:lnSpc>
            </a:pPr>
            <a:r>
              <a:rPr lang="en-US" sz="9752">
                <a:solidFill>
                  <a:srgbClr val="000000"/>
                </a:solidFill>
                <a:latin typeface="Asap Condensed Bold"/>
              </a:rPr>
              <a:t>LUCRU ÎN GRUP 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28700" y="2005522"/>
            <a:ext cx="162306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8776628" y="4815048"/>
            <a:ext cx="7640156" cy="262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37"/>
              </a:lnSpc>
            </a:pPr>
            <a:r>
              <a:rPr lang="en-US" sz="5686">
                <a:solidFill>
                  <a:srgbClr val="000000"/>
                </a:solidFill>
                <a:latin typeface="Asap Condensed Bold"/>
              </a:rPr>
              <a:t>CREĂM CODUL ETIC </a:t>
            </a:r>
          </a:p>
          <a:p>
            <a:pPr algn="r">
              <a:lnSpc>
                <a:spcPts val="6937"/>
              </a:lnSpc>
            </a:pPr>
            <a:r>
              <a:rPr lang="en-US" sz="5686">
                <a:solidFill>
                  <a:srgbClr val="000000"/>
                </a:solidFill>
                <a:latin typeface="Asap Condensed Bold"/>
              </a:rPr>
              <a:t>AL PROFESIEI NOASTRE</a:t>
            </a:r>
          </a:p>
          <a:p>
            <a:pPr algn="r">
              <a:lnSpc>
                <a:spcPts val="6937"/>
              </a:lnSpc>
            </a:pPr>
            <a:r>
              <a:rPr lang="en-US" sz="5686">
                <a:solidFill>
                  <a:srgbClr val="000000"/>
                </a:solidFill>
                <a:latin typeface="Asap Condensed Bold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9396" y="1316799"/>
            <a:ext cx="7598650" cy="1303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0156" y="7836312"/>
            <a:ext cx="3188056" cy="31880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3195" y="-614342"/>
            <a:ext cx="1643042" cy="16430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63697" y="7112323"/>
            <a:ext cx="2790777" cy="27907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49922" y="8123812"/>
            <a:ext cx="767800" cy="7678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889042" y="1028700"/>
            <a:ext cx="3650997" cy="2283532"/>
          </a:xfrm>
          <a:custGeom>
            <a:avLst/>
            <a:gdLst/>
            <a:ahLst/>
            <a:cxnLst/>
            <a:rect l="l" t="t" r="r" b="b"/>
            <a:pathLst>
              <a:path w="3650997" h="2283532">
                <a:moveTo>
                  <a:pt x="0" y="0"/>
                </a:moveTo>
                <a:lnTo>
                  <a:pt x="3650997" y="0"/>
                </a:lnTo>
                <a:lnTo>
                  <a:pt x="3650997" y="2283532"/>
                </a:lnTo>
                <a:lnTo>
                  <a:pt x="0" y="228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4350" y="3505832"/>
            <a:ext cx="11613212" cy="212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340"/>
              </a:lnSpc>
              <a:spcBef>
                <a:spcPct val="0"/>
              </a:spcBef>
            </a:pPr>
            <a:r>
              <a:rPr lang="en-US" sz="12385">
                <a:solidFill>
                  <a:srgbClr val="000000"/>
                </a:solidFill>
                <a:latin typeface="Asap Condensed Bold"/>
              </a:rPr>
              <a:t>LUCRUL ÎN ECHIPĂ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9789" y="5489544"/>
            <a:ext cx="10584512" cy="1236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67"/>
              </a:lnSpc>
              <a:spcBef>
                <a:spcPct val="0"/>
              </a:spcBef>
            </a:pPr>
            <a:r>
              <a:rPr lang="en-US" sz="7191">
                <a:solidFill>
                  <a:srgbClr val="000000"/>
                </a:solidFill>
                <a:latin typeface="Asap Condensed Bold"/>
              </a:rPr>
              <a:t>REGULI DE CONLUCRARE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3337" y="1212044"/>
            <a:ext cx="6131940" cy="78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505" y="382412"/>
            <a:ext cx="2896113" cy="28961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345E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23378" y="1617613"/>
            <a:ext cx="14441095" cy="7051773"/>
            <a:chOff x="0" y="0"/>
            <a:chExt cx="18758712" cy="916012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8695212" cy="9096621"/>
            </a:xfrm>
            <a:custGeom>
              <a:avLst/>
              <a:gdLst/>
              <a:ahLst/>
              <a:cxnLst/>
              <a:rect l="l" t="t" r="r" b="b"/>
              <a:pathLst>
                <a:path w="18695212" h="9096621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8758712" cy="9160121"/>
            </a:xfrm>
            <a:custGeom>
              <a:avLst/>
              <a:gdLst/>
              <a:ahLst/>
              <a:cxnLst/>
              <a:rect l="l" t="t" r="r" b="b"/>
              <a:pathLst>
                <a:path w="18758712" h="9160121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28090" cy="42809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1028700" y="3912925"/>
            <a:ext cx="1023862" cy="10238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2735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106257">
            <a:off x="15429887" y="7635812"/>
            <a:ext cx="2067149" cy="206714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A806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244472" y="1957470"/>
            <a:ext cx="6372061" cy="637206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2"/>
              <a:stretch>
                <a:fillRect t="-17289" b="-17621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345EE9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8616533" y="3652624"/>
            <a:ext cx="6907062" cy="380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82"/>
              </a:lnSpc>
            </a:pPr>
            <a:r>
              <a:rPr lang="en-US" sz="6864">
                <a:solidFill>
                  <a:srgbClr val="000000"/>
                </a:solidFill>
                <a:latin typeface="Asap Condensed Bold"/>
              </a:rPr>
              <a:t>CE SE ÎNTÂMPLĂ DACĂ O ECHIPĂ </a:t>
            </a:r>
            <a:r>
              <a:rPr lang="en-US" sz="6864">
                <a:solidFill>
                  <a:srgbClr val="E27354"/>
                </a:solidFill>
                <a:latin typeface="Asap Condensed Bold"/>
              </a:rPr>
              <a:t>NU COLABOREAZĂ</a:t>
            </a:r>
            <a:r>
              <a:rPr lang="en-US" sz="6864">
                <a:solidFill>
                  <a:srgbClr val="000000"/>
                </a:solidFill>
                <a:latin typeface="Asap Condensed Bold"/>
              </a:rPr>
              <a:t> EFICIENT? </a:t>
            </a:r>
          </a:p>
        </p:txBody>
      </p:sp>
      <p:grpSp>
        <p:nvGrpSpPr>
          <p:cNvPr id="29" name="Group 29"/>
          <p:cNvGrpSpPr/>
          <p:nvPr/>
        </p:nvGrpSpPr>
        <p:grpSpPr>
          <a:xfrm rot="-10106257">
            <a:off x="4466603" y="797339"/>
            <a:ext cx="462723" cy="46272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5C853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816981" y="99930"/>
            <a:ext cx="2969903" cy="1857539"/>
          </a:xfrm>
          <a:custGeom>
            <a:avLst/>
            <a:gdLst/>
            <a:ahLst/>
            <a:cxnLst/>
            <a:rect l="l" t="t" r="r" b="b"/>
            <a:pathLst>
              <a:path w="2969903" h="1857539">
                <a:moveTo>
                  <a:pt x="0" y="0"/>
                </a:moveTo>
                <a:lnTo>
                  <a:pt x="2969903" y="0"/>
                </a:lnTo>
                <a:lnTo>
                  <a:pt x="2969903" y="1857540"/>
                </a:lnTo>
                <a:lnTo>
                  <a:pt x="0" y="1857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448</Words>
  <Application>Microsoft Macintosh PowerPoint</Application>
  <PresentationFormat>Custom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Dumondi Condensed Bold</vt:lpstr>
      <vt:lpstr>Aileron Ultra-Bold</vt:lpstr>
      <vt:lpstr>Arial</vt:lpstr>
      <vt:lpstr>Norwester</vt:lpstr>
      <vt:lpstr>Asap Condensed</vt:lpstr>
      <vt:lpstr>Calibri</vt:lpstr>
      <vt:lpstr>Aileron Bold</vt:lpstr>
      <vt:lpstr>Asap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Etica profesională prezentare</dc:title>
  <cp:lastModifiedBy>Microsoft Office User</cp:lastModifiedBy>
  <cp:revision>5</cp:revision>
  <dcterms:created xsi:type="dcterms:W3CDTF">2006-08-16T00:00:00Z</dcterms:created>
  <dcterms:modified xsi:type="dcterms:W3CDTF">2023-09-17T18:11:03Z</dcterms:modified>
  <dc:identifier>DAFsicJiE5k</dc:identifier>
</cp:coreProperties>
</file>