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M Sans" pitchFamily="2" charset="77"/>
      <p:regular r:id="rId18"/>
      <p:bold r:id="rId19"/>
      <p:italic r:id="rId20"/>
      <p:boldItalic r:id="rId21"/>
    </p:embeddedFont>
    <p:embeddedFont>
      <p:font typeface="DM Sans Bold" pitchFamily="2" charset="77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51" autoAdjust="0"/>
  </p:normalViewPr>
  <p:slideViewPr>
    <p:cSldViewPr>
      <p:cViewPr varScale="1">
        <p:scale>
          <a:sx n="70" d="100"/>
          <a:sy n="70" d="100"/>
        </p:scale>
        <p:origin x="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2569" y="4932840"/>
            <a:ext cx="11295499" cy="3736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399"/>
              </a:lnSpc>
            </a:pPr>
            <a:r>
              <a:rPr lang="en-US" sz="14399" spc="-143">
                <a:solidFill>
                  <a:srgbClr val="000000"/>
                </a:solidFill>
                <a:latin typeface="DM Sans Bold"/>
              </a:rPr>
              <a:t>Gestionarea deșeurilor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6756585" y="1586168"/>
            <a:ext cx="6172027" cy="3557332"/>
          </a:xfrm>
          <a:custGeom>
            <a:avLst/>
            <a:gdLst/>
            <a:ahLst/>
            <a:cxnLst/>
            <a:rect l="l" t="t" r="r" b="b"/>
            <a:pathLst>
              <a:path w="6172027" h="3557332">
                <a:moveTo>
                  <a:pt x="6172027" y="0"/>
                </a:moveTo>
                <a:lnTo>
                  <a:pt x="0" y="0"/>
                </a:lnTo>
                <a:lnTo>
                  <a:pt x="0" y="3557332"/>
                </a:lnTo>
                <a:lnTo>
                  <a:pt x="6172027" y="3557332"/>
                </a:lnTo>
                <a:lnTo>
                  <a:pt x="61720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75465" y="2256483"/>
            <a:ext cx="5534268" cy="133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spc="-38">
                <a:solidFill>
                  <a:srgbClr val="FFFFFF"/>
                </a:solidFill>
                <a:latin typeface="DM Sans Bold"/>
              </a:rPr>
              <a:t>Ce știm despre deșeuri și ce facem cu ele?</a:t>
            </a:r>
          </a:p>
        </p:txBody>
      </p:sp>
      <p:sp>
        <p:nvSpPr>
          <p:cNvPr id="5" name="Freeform 5"/>
          <p:cNvSpPr/>
          <p:nvPr/>
        </p:nvSpPr>
        <p:spPr>
          <a:xfrm>
            <a:off x="13231007" y="2533898"/>
            <a:ext cx="3743074" cy="9530974"/>
          </a:xfrm>
          <a:custGeom>
            <a:avLst/>
            <a:gdLst/>
            <a:ahLst/>
            <a:cxnLst/>
            <a:rect l="l" t="t" r="r" b="b"/>
            <a:pathLst>
              <a:path w="3743074" h="9530974">
                <a:moveTo>
                  <a:pt x="0" y="0"/>
                </a:moveTo>
                <a:lnTo>
                  <a:pt x="3743074" y="0"/>
                </a:lnTo>
                <a:lnTo>
                  <a:pt x="3743074" y="9530974"/>
                </a:lnTo>
                <a:lnTo>
                  <a:pt x="0" y="953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7095"/>
            <a:ext cx="18288000" cy="1249019"/>
          </a:xfrm>
          <a:custGeom>
            <a:avLst/>
            <a:gdLst/>
            <a:ahLst/>
            <a:cxnLst/>
            <a:rect l="l" t="t" r="r" b="b"/>
            <a:pathLst>
              <a:path w="18288000" h="1249019">
                <a:moveTo>
                  <a:pt x="0" y="0"/>
                </a:moveTo>
                <a:lnTo>
                  <a:pt x="18288000" y="0"/>
                </a:lnTo>
                <a:lnTo>
                  <a:pt x="18288000" y="1249019"/>
                </a:lnTo>
                <a:lnTo>
                  <a:pt x="0" y="1249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2360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48007" y="8827101"/>
            <a:ext cx="8539993" cy="1459899"/>
          </a:xfrm>
          <a:custGeom>
            <a:avLst/>
            <a:gdLst/>
            <a:ahLst/>
            <a:cxnLst/>
            <a:rect l="l" t="t" r="r" b="b"/>
            <a:pathLst>
              <a:path w="8539993" h="1459899">
                <a:moveTo>
                  <a:pt x="0" y="0"/>
                </a:moveTo>
                <a:lnTo>
                  <a:pt x="8539993" y="0"/>
                </a:lnTo>
                <a:lnTo>
                  <a:pt x="8539993" y="1459899"/>
                </a:lnTo>
                <a:lnTo>
                  <a:pt x="0" y="1459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8601" t="-9812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23801" y="1266114"/>
            <a:ext cx="2919857" cy="7366613"/>
          </a:xfrm>
          <a:custGeom>
            <a:avLst/>
            <a:gdLst/>
            <a:ahLst/>
            <a:cxnLst/>
            <a:rect l="l" t="t" r="r" b="b"/>
            <a:pathLst>
              <a:path w="2919857" h="7366613">
                <a:moveTo>
                  <a:pt x="0" y="0"/>
                </a:moveTo>
                <a:lnTo>
                  <a:pt x="2919857" y="0"/>
                </a:lnTo>
                <a:lnTo>
                  <a:pt x="2919857" y="7366613"/>
                </a:lnTo>
                <a:lnTo>
                  <a:pt x="0" y="7366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41219" y="3016073"/>
            <a:ext cx="12759917" cy="732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83"/>
              </a:lnSpc>
            </a:pPr>
            <a:r>
              <a:rPr lang="en-US" sz="5583" spc="-55">
                <a:solidFill>
                  <a:srgbClr val="2C8748"/>
                </a:solidFill>
                <a:latin typeface="DM Sans Bold"/>
              </a:rPr>
              <a:t>Dezvoltarea competențelor sec.XXI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17095"/>
            <a:ext cx="18288000" cy="1249019"/>
          </a:xfrm>
          <a:custGeom>
            <a:avLst/>
            <a:gdLst/>
            <a:ahLst/>
            <a:cxnLst/>
            <a:rect l="l" t="t" r="r" b="b"/>
            <a:pathLst>
              <a:path w="18288000" h="1249019">
                <a:moveTo>
                  <a:pt x="0" y="0"/>
                </a:moveTo>
                <a:lnTo>
                  <a:pt x="18288000" y="0"/>
                </a:lnTo>
                <a:lnTo>
                  <a:pt x="18288000" y="1249019"/>
                </a:lnTo>
                <a:lnTo>
                  <a:pt x="0" y="1249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23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48007" y="8827101"/>
            <a:ext cx="8539993" cy="1459899"/>
          </a:xfrm>
          <a:custGeom>
            <a:avLst/>
            <a:gdLst/>
            <a:ahLst/>
            <a:cxnLst/>
            <a:rect l="l" t="t" r="r" b="b"/>
            <a:pathLst>
              <a:path w="8539993" h="1459899">
                <a:moveTo>
                  <a:pt x="0" y="0"/>
                </a:moveTo>
                <a:lnTo>
                  <a:pt x="8539993" y="0"/>
                </a:lnTo>
                <a:lnTo>
                  <a:pt x="8539993" y="1459899"/>
                </a:lnTo>
                <a:lnTo>
                  <a:pt x="0" y="1459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601" t="-98125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54625" y="4125434"/>
            <a:ext cx="12533106" cy="369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6"/>
              </a:lnSpc>
            </a:pPr>
            <a:r>
              <a:rPr lang="en-US" sz="3206" spc="-32">
                <a:solidFill>
                  <a:srgbClr val="000000"/>
                </a:solidFill>
                <a:latin typeface="DM Sans Bold"/>
              </a:rPr>
              <a:t>Acest acest material a fost produs de A. O. Hai Moldova cu suportul financiar al Uniunii Europene. Conținutul acestuia reprezintă responsabilitatea exclusivă a programului „EU4Moldova: Comunități Locale”, finanțat de UE, Guvernele Germaniei, Austriei și Poloniei și implementat de către GIZ, ADA și SFPL în Moldova.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1864" y="4412617"/>
            <a:ext cx="10966136" cy="2193227"/>
          </a:xfrm>
          <a:custGeom>
            <a:avLst/>
            <a:gdLst/>
            <a:ahLst/>
            <a:cxnLst/>
            <a:rect l="l" t="t" r="r" b="b"/>
            <a:pathLst>
              <a:path w="10966136" h="2193227">
                <a:moveTo>
                  <a:pt x="0" y="0"/>
                </a:moveTo>
                <a:lnTo>
                  <a:pt x="10966136" y="0"/>
                </a:lnTo>
                <a:lnTo>
                  <a:pt x="10966136" y="2193227"/>
                </a:lnTo>
                <a:lnTo>
                  <a:pt x="0" y="219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63622" y="4643646"/>
            <a:ext cx="9147311" cy="141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40"/>
              </a:lnSpc>
            </a:pPr>
            <a:r>
              <a:rPr lang="en-US" sz="9600" spc="-96" dirty="0" err="1">
                <a:solidFill>
                  <a:srgbClr val="000000"/>
                </a:solidFill>
                <a:latin typeface="DM Sans Bold"/>
              </a:rPr>
              <a:t>Vă</a:t>
            </a:r>
            <a:r>
              <a:rPr lang="en-US" sz="9600" spc="-96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9600" spc="-96" dirty="0" err="1">
                <a:solidFill>
                  <a:srgbClr val="000000"/>
                </a:solidFill>
                <a:latin typeface="DM Sans Bold"/>
              </a:rPr>
              <a:t>mulțumim</a:t>
            </a:r>
            <a:r>
              <a:rPr lang="en-US" sz="9600" spc="-96" dirty="0">
                <a:solidFill>
                  <a:srgbClr val="000000"/>
                </a:solidFill>
                <a:latin typeface="DM Sans Bold"/>
              </a:rPr>
              <a:t>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157418" y="757238"/>
            <a:ext cx="5973164" cy="3192350"/>
            <a:chOff x="0" y="0"/>
            <a:chExt cx="7964219" cy="4256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64219" cy="4256467"/>
            </a:xfrm>
            <a:custGeom>
              <a:avLst/>
              <a:gdLst/>
              <a:ahLst/>
              <a:cxnLst/>
              <a:rect l="l" t="t" r="r" b="b"/>
              <a:pathLst>
                <a:path w="7964219" h="4256467">
                  <a:moveTo>
                    <a:pt x="0" y="0"/>
                  </a:moveTo>
                  <a:lnTo>
                    <a:pt x="7964219" y="0"/>
                  </a:lnTo>
                  <a:lnTo>
                    <a:pt x="7964219" y="4256467"/>
                  </a:lnTo>
                  <a:lnTo>
                    <a:pt x="0" y="4256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921" b="-3921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089207" y="534384"/>
              <a:ext cx="5785806" cy="2171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FFFFFF"/>
                  </a:solidFill>
                  <a:latin typeface="DM Sans Bold"/>
                </a:rPr>
                <a:t>Nadejda Cebotari și Maria Axenti</a:t>
              </a:r>
            </a:p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FFFFFF"/>
                  </a:solidFill>
                  <a:latin typeface="DM Sans Bold"/>
                </a:rPr>
                <a:t>A. O. Hai Moldova</a:t>
              </a: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2946861" y="2873663"/>
            <a:ext cx="3241324" cy="6366886"/>
          </a:xfrm>
          <a:custGeom>
            <a:avLst/>
            <a:gdLst/>
            <a:ahLst/>
            <a:cxnLst/>
            <a:rect l="l" t="t" r="r" b="b"/>
            <a:pathLst>
              <a:path w="3241324" h="6366886">
                <a:moveTo>
                  <a:pt x="3241324" y="0"/>
                </a:moveTo>
                <a:lnTo>
                  <a:pt x="0" y="0"/>
                </a:lnTo>
                <a:lnTo>
                  <a:pt x="0" y="6366886"/>
                </a:lnTo>
                <a:lnTo>
                  <a:pt x="3241324" y="6366886"/>
                </a:lnTo>
                <a:lnTo>
                  <a:pt x="32413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41722" y="236513"/>
            <a:ext cx="5973164" cy="3192350"/>
            <a:chOff x="0" y="0"/>
            <a:chExt cx="7964219" cy="4256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64219" cy="4256467"/>
            </a:xfrm>
            <a:custGeom>
              <a:avLst/>
              <a:gdLst/>
              <a:ahLst/>
              <a:cxnLst/>
              <a:rect l="l" t="t" r="r" b="b"/>
              <a:pathLst>
                <a:path w="7964219" h="4256467">
                  <a:moveTo>
                    <a:pt x="0" y="0"/>
                  </a:moveTo>
                  <a:lnTo>
                    <a:pt x="7964219" y="0"/>
                  </a:lnTo>
                  <a:lnTo>
                    <a:pt x="7964219" y="4256467"/>
                  </a:lnTo>
                  <a:lnTo>
                    <a:pt x="0" y="4256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3921" b="-3921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089207" y="1056249"/>
              <a:ext cx="5785806" cy="1521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4800" dirty="0">
                  <a:solidFill>
                    <a:srgbClr val="FFFFFF"/>
                  </a:solidFill>
                  <a:latin typeface="DM Sans Bold"/>
                </a:rPr>
                <a:t>Formular de </a:t>
              </a:r>
              <a:r>
                <a:rPr lang="en-US" sz="4800" dirty="0" err="1">
                  <a:solidFill>
                    <a:srgbClr val="FFFFFF"/>
                  </a:solidFill>
                  <a:latin typeface="DM Sans Bold"/>
                </a:rPr>
                <a:t>evaluare</a:t>
              </a:r>
              <a:endParaRPr lang="en-US" sz="4800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141722" y="3402955"/>
            <a:ext cx="3241324" cy="6366886"/>
          </a:xfrm>
          <a:custGeom>
            <a:avLst/>
            <a:gdLst/>
            <a:ahLst/>
            <a:cxnLst/>
            <a:rect l="l" t="t" r="r" b="b"/>
            <a:pathLst>
              <a:path w="3241324" h="6366886">
                <a:moveTo>
                  <a:pt x="3241324" y="0"/>
                </a:moveTo>
                <a:lnTo>
                  <a:pt x="0" y="0"/>
                </a:lnTo>
                <a:lnTo>
                  <a:pt x="0" y="6366886"/>
                </a:lnTo>
                <a:lnTo>
                  <a:pt x="3241324" y="6366886"/>
                </a:lnTo>
                <a:lnTo>
                  <a:pt x="32413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88B94-FA13-555A-C2C9-F767CBBF8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60941"/>
            <a:ext cx="85344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1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2784" y="4043784"/>
            <a:ext cx="8638586" cy="1078389"/>
            <a:chOff x="0" y="0"/>
            <a:chExt cx="11518114" cy="143785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518114" cy="1437852"/>
              <a:chOff x="0" y="0"/>
              <a:chExt cx="15331485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33148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5331484" h="1913890">
                    <a:moveTo>
                      <a:pt x="15207025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207025" y="0"/>
                    </a:lnTo>
                    <a:cubicBezTo>
                      <a:pt x="15275606" y="0"/>
                      <a:pt x="15331484" y="55880"/>
                      <a:pt x="15331484" y="124460"/>
                    </a:cubicBezTo>
                    <a:lnTo>
                      <a:pt x="15331484" y="1789430"/>
                    </a:lnTo>
                    <a:cubicBezTo>
                      <a:pt x="15331484" y="1858010"/>
                      <a:pt x="15275606" y="1913890"/>
                      <a:pt x="15207025" y="1913890"/>
                    </a:cubicBezTo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14723" y="201516"/>
              <a:ext cx="9171681" cy="865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516"/>
                </a:lnSpc>
                <a:spcBef>
                  <a:spcPct val="0"/>
                </a:spcBef>
              </a:pPr>
              <a:r>
                <a:rPr lang="en-US" sz="3940">
                  <a:solidFill>
                    <a:srgbClr val="000000"/>
                  </a:solidFill>
                  <a:latin typeface="DM Sans Bold"/>
                </a:rPr>
                <a:t>Ce știm despre deșeuri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92784" y="6829655"/>
            <a:ext cx="8082420" cy="1078389"/>
            <a:chOff x="0" y="0"/>
            <a:chExt cx="10776560" cy="143785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776560" cy="1437852"/>
              <a:chOff x="0" y="0"/>
              <a:chExt cx="14344420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34442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840192" y="261651"/>
              <a:ext cx="8581194" cy="865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516"/>
                </a:lnSpc>
                <a:spcBef>
                  <a:spcPct val="0"/>
                </a:spcBef>
              </a:pPr>
              <a:r>
                <a:rPr lang="en-US" sz="3940">
                  <a:solidFill>
                    <a:srgbClr val="000000"/>
                  </a:solidFill>
                  <a:latin typeface="DM Sans Bold"/>
                </a:rPr>
                <a:t>Ce putem face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092784" y="5436720"/>
            <a:ext cx="8082420" cy="1078389"/>
            <a:chOff x="0" y="0"/>
            <a:chExt cx="10776560" cy="143785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776560" cy="1437852"/>
              <a:chOff x="0" y="0"/>
              <a:chExt cx="14344420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34442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840192" y="256778"/>
              <a:ext cx="9936368" cy="865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516"/>
                </a:lnSpc>
                <a:spcBef>
                  <a:spcPct val="0"/>
                </a:spcBef>
              </a:pPr>
              <a:r>
                <a:rPr lang="en-US" sz="3940">
                  <a:solidFill>
                    <a:srgbClr val="000000"/>
                  </a:solidFill>
                  <a:latin typeface="DM Sans Bold"/>
                </a:rPr>
                <a:t>Starea mediului în Moldova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88675" y="4043784"/>
            <a:ext cx="1078389" cy="1078389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</a:path>
              </a:pathLst>
            </a:custGeom>
            <a:solidFill>
              <a:srgbClr val="43C46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7678659" y="4290171"/>
            <a:ext cx="533609" cy="62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"/>
              </a:lnSpc>
            </a:pPr>
            <a:r>
              <a:rPr lang="en-US" sz="4433">
                <a:solidFill>
                  <a:srgbClr val="FFFFFF"/>
                </a:solidFill>
                <a:latin typeface="DM Sans Bold"/>
              </a:rPr>
              <a:t>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388675" y="6829655"/>
            <a:ext cx="1078389" cy="1078389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</a:path>
              </a:pathLst>
            </a:custGeom>
            <a:solidFill>
              <a:srgbClr val="43C466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7666929" y="7121143"/>
            <a:ext cx="533609" cy="62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"/>
              </a:lnSpc>
            </a:pPr>
            <a:r>
              <a:rPr lang="en-US" sz="4433">
                <a:solidFill>
                  <a:srgbClr val="FFFFFF"/>
                </a:solidFill>
                <a:latin typeface="DM Sans Bold"/>
              </a:rPr>
              <a:t>3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388675" y="5436720"/>
            <a:ext cx="1078389" cy="1078389"/>
            <a:chOff x="0" y="0"/>
            <a:chExt cx="19138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</a:path>
              </a:pathLst>
            </a:custGeom>
            <a:solidFill>
              <a:srgbClr val="43C466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7666929" y="5700701"/>
            <a:ext cx="533609" cy="62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"/>
              </a:lnSpc>
            </a:pPr>
            <a:r>
              <a:rPr lang="en-US" sz="4433">
                <a:solidFill>
                  <a:srgbClr val="FFFFFF"/>
                </a:solidFill>
                <a:latin typeface="DM Sans Bold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936658" y="1505068"/>
            <a:ext cx="5991211" cy="2538716"/>
            <a:chOff x="0" y="0"/>
            <a:chExt cx="7988281" cy="33849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988281" cy="3384955"/>
            </a:xfrm>
            <a:custGeom>
              <a:avLst/>
              <a:gdLst/>
              <a:ahLst/>
              <a:cxnLst/>
              <a:rect l="l" t="t" r="r" b="b"/>
              <a:pathLst>
                <a:path w="7988281" h="3384955">
                  <a:moveTo>
                    <a:pt x="0" y="0"/>
                  </a:moveTo>
                  <a:lnTo>
                    <a:pt x="7988281" y="0"/>
                  </a:lnTo>
                  <a:lnTo>
                    <a:pt x="7988281" y="3384955"/>
                  </a:lnTo>
                  <a:lnTo>
                    <a:pt x="0" y="3384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8009" b="-18009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1678177" y="490185"/>
              <a:ext cx="4631928" cy="1329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7200">
                  <a:solidFill>
                    <a:srgbClr val="FFFFFF"/>
                  </a:solidFill>
                  <a:latin typeface="DM Sans"/>
                </a:rPr>
                <a:t> Agenda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56630" y="3216093"/>
            <a:ext cx="2328416" cy="6216646"/>
          </a:xfrm>
          <a:custGeom>
            <a:avLst/>
            <a:gdLst/>
            <a:ahLst/>
            <a:cxnLst/>
            <a:rect l="l" t="t" r="r" b="b"/>
            <a:pathLst>
              <a:path w="2328416" h="6216646">
                <a:moveTo>
                  <a:pt x="0" y="0"/>
                </a:moveTo>
                <a:lnTo>
                  <a:pt x="2328417" y="0"/>
                </a:lnTo>
                <a:lnTo>
                  <a:pt x="2328417" y="6216646"/>
                </a:lnTo>
                <a:lnTo>
                  <a:pt x="0" y="6216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2194369" y="3924300"/>
            <a:ext cx="6130207" cy="6173645"/>
          </a:xfrm>
          <a:custGeom>
            <a:avLst/>
            <a:gdLst/>
            <a:ahLst/>
            <a:cxnLst/>
            <a:rect l="l" t="t" r="r" b="b"/>
            <a:pathLst>
              <a:path w="4657178" h="4954445">
                <a:moveTo>
                  <a:pt x="0" y="0"/>
                </a:moveTo>
                <a:lnTo>
                  <a:pt x="4657178" y="0"/>
                </a:lnTo>
                <a:lnTo>
                  <a:pt x="4657178" y="4954445"/>
                </a:lnTo>
                <a:lnTo>
                  <a:pt x="0" y="49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711364" y="-494614"/>
            <a:ext cx="12446166" cy="2674207"/>
            <a:chOff x="0" y="-72866"/>
            <a:chExt cx="2601798" cy="5590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01798" cy="335002"/>
            </a:xfrm>
            <a:custGeom>
              <a:avLst/>
              <a:gdLst/>
              <a:ahLst/>
              <a:cxnLst/>
              <a:rect l="l" t="t" r="r" b="b"/>
              <a:pathLst>
                <a:path w="2060206" h="335002">
                  <a:moveTo>
                    <a:pt x="73842" y="0"/>
                  </a:moveTo>
                  <a:lnTo>
                    <a:pt x="1986364" y="0"/>
                  </a:lnTo>
                  <a:cubicBezTo>
                    <a:pt x="2005948" y="0"/>
                    <a:pt x="2024730" y="7780"/>
                    <a:pt x="2038578" y="21628"/>
                  </a:cubicBezTo>
                  <a:cubicBezTo>
                    <a:pt x="2052426" y="35476"/>
                    <a:pt x="2060206" y="54258"/>
                    <a:pt x="2060206" y="73842"/>
                  </a:cubicBezTo>
                  <a:lnTo>
                    <a:pt x="2060206" y="261159"/>
                  </a:lnTo>
                  <a:cubicBezTo>
                    <a:pt x="2060206" y="301941"/>
                    <a:pt x="2027146" y="335002"/>
                    <a:pt x="1986364" y="335002"/>
                  </a:cubicBezTo>
                  <a:lnTo>
                    <a:pt x="73842" y="335002"/>
                  </a:lnTo>
                  <a:cubicBezTo>
                    <a:pt x="54258" y="335002"/>
                    <a:pt x="35476" y="327222"/>
                    <a:pt x="21628" y="313374"/>
                  </a:cubicBezTo>
                  <a:cubicBezTo>
                    <a:pt x="7780" y="299526"/>
                    <a:pt x="0" y="280744"/>
                    <a:pt x="0" y="261159"/>
                  </a:cubicBezTo>
                  <a:lnTo>
                    <a:pt x="0" y="73842"/>
                  </a:lnTo>
                  <a:cubicBezTo>
                    <a:pt x="0" y="54258"/>
                    <a:pt x="7780" y="35476"/>
                    <a:pt x="21628" y="21628"/>
                  </a:cubicBezTo>
                  <a:cubicBezTo>
                    <a:pt x="35476" y="7780"/>
                    <a:pt x="54258" y="0"/>
                    <a:pt x="73842" y="0"/>
                  </a:cubicBez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96494" y="-72866"/>
              <a:ext cx="1898923" cy="559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 dirty="0" err="1">
                  <a:solidFill>
                    <a:srgbClr val="FFFFFF"/>
                  </a:solidFill>
                  <a:latin typeface="DM Sans Bold"/>
                </a:rPr>
                <a:t>Discutăm</a:t>
              </a:r>
              <a:r>
                <a:rPr lang="en-US" sz="6399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6399" dirty="0" err="1">
                  <a:solidFill>
                    <a:srgbClr val="FFFFFF"/>
                  </a:solidFill>
                  <a:latin typeface="DM Sans Bold"/>
                </a:rPr>
                <a:t>împreună</a:t>
              </a:r>
              <a:endParaRPr lang="en-US" sz="6399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9312437" y="398014"/>
            <a:ext cx="5336359" cy="5431285"/>
          </a:xfrm>
          <a:custGeom>
            <a:avLst/>
            <a:gdLst/>
            <a:ahLst/>
            <a:cxnLst/>
            <a:rect l="l" t="t" r="r" b="b"/>
            <a:pathLst>
              <a:path w="3806190" h="4114800">
                <a:moveTo>
                  <a:pt x="0" y="0"/>
                </a:moveTo>
                <a:lnTo>
                  <a:pt x="3806190" y="0"/>
                </a:lnTo>
                <a:lnTo>
                  <a:pt x="38061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69566" y="2053856"/>
            <a:ext cx="9083837" cy="769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60"/>
              </a:lnSpc>
            </a:pPr>
            <a:r>
              <a:rPr lang="en-US" sz="4757" spc="-104" dirty="0">
                <a:solidFill>
                  <a:srgbClr val="2C8748"/>
                </a:solidFill>
                <a:latin typeface="DM Sans Bold"/>
              </a:rPr>
              <a:t>RUNDA 1</a:t>
            </a:r>
          </a:p>
          <a:p>
            <a:pPr marL="685800" indent="-685800">
              <a:lnSpc>
                <a:spcPts val="6660"/>
              </a:lnSpc>
              <a:buFont typeface="Arial" panose="020B0604020202020204" pitchFamily="34" charset="0"/>
              <a:buChar char="•"/>
            </a:pP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Deșeuri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reciclabile</a:t>
            </a:r>
            <a:endParaRPr lang="en-US" sz="4757" spc="-104" dirty="0">
              <a:solidFill>
                <a:srgbClr val="000000"/>
              </a:solidFill>
              <a:latin typeface="DM Sans Bold"/>
            </a:endParaRPr>
          </a:p>
          <a:p>
            <a:pPr marL="685800" indent="-685800">
              <a:lnSpc>
                <a:spcPts val="6660"/>
              </a:lnSpc>
              <a:buFont typeface="Arial" panose="020B0604020202020204" pitchFamily="34" charset="0"/>
              <a:buChar char="•"/>
            </a:pP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Deșeuri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nereciclabile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</a:p>
          <a:p>
            <a:pPr>
              <a:lnSpc>
                <a:spcPts val="6660"/>
              </a:lnSpc>
            </a:pPr>
            <a:r>
              <a:rPr lang="en-US" sz="4757" spc="-104" dirty="0">
                <a:solidFill>
                  <a:srgbClr val="35A1F4"/>
                </a:solidFill>
                <a:latin typeface="DM Sans Bold"/>
              </a:rPr>
              <a:t>RUNDA 2 </a:t>
            </a:r>
          </a:p>
          <a:p>
            <a:pPr marL="685800" indent="-685800">
              <a:lnSpc>
                <a:spcPts val="6660"/>
              </a:lnSpc>
              <a:buFont typeface="Arial" panose="020B0604020202020204" pitchFamily="34" charset="0"/>
              <a:buChar char="•"/>
            </a:pP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Deșeuri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lichide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</a:p>
          <a:p>
            <a:pPr marL="685800" indent="-685800">
              <a:lnSpc>
                <a:spcPts val="6660"/>
              </a:lnSpc>
              <a:buFont typeface="Arial" panose="020B0604020202020204" pitchFamily="34" charset="0"/>
              <a:buChar char="•"/>
            </a:pP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Deșeuri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solide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</a:p>
          <a:p>
            <a:pPr>
              <a:lnSpc>
                <a:spcPts val="6660"/>
              </a:lnSpc>
            </a:pPr>
            <a:r>
              <a:rPr lang="en-US" sz="4757" spc="-104" dirty="0">
                <a:solidFill>
                  <a:srgbClr val="EA4335"/>
                </a:solidFill>
                <a:latin typeface="DM Sans Bold"/>
              </a:rPr>
              <a:t>RUNDA 3 </a:t>
            </a:r>
          </a:p>
          <a:p>
            <a:pPr marL="685800" indent="-685800">
              <a:lnSpc>
                <a:spcPts val="6660"/>
              </a:lnSpc>
              <a:buFont typeface="Arial" panose="020B0604020202020204" pitchFamily="34" charset="0"/>
              <a:buChar char="•"/>
            </a:pP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Deșeuri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periculoase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</a:p>
          <a:p>
            <a:pPr marL="685800" indent="-685800">
              <a:lnSpc>
                <a:spcPts val="6660"/>
              </a:lnSpc>
              <a:buFont typeface="Arial" panose="020B0604020202020204" pitchFamily="34" charset="0"/>
              <a:buChar char="•"/>
            </a:pP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Deșeuri</a:t>
            </a:r>
            <a:r>
              <a:rPr lang="en-US" sz="4757" spc="-104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4757" spc="-104" dirty="0" err="1">
                <a:solidFill>
                  <a:srgbClr val="000000"/>
                </a:solidFill>
                <a:latin typeface="DM Sans Bold"/>
              </a:rPr>
              <a:t>nepericuloase</a:t>
            </a:r>
            <a:endParaRPr lang="en-US" sz="4757" spc="-104" dirty="0">
              <a:solidFill>
                <a:srgbClr val="000000"/>
              </a:solidFill>
              <a:latin typeface="DM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136" y="2526197"/>
            <a:ext cx="5445645" cy="6872501"/>
            <a:chOff x="0" y="0"/>
            <a:chExt cx="1842107" cy="23247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2107" cy="2324772"/>
            </a:xfrm>
            <a:custGeom>
              <a:avLst/>
              <a:gdLst/>
              <a:ahLst/>
              <a:cxnLst/>
              <a:rect l="l" t="t" r="r" b="b"/>
              <a:pathLst>
                <a:path w="1842107" h="2324772">
                  <a:moveTo>
                    <a:pt x="1717647" y="2324772"/>
                  </a:moveTo>
                  <a:lnTo>
                    <a:pt x="124460" y="2324772"/>
                  </a:lnTo>
                  <a:cubicBezTo>
                    <a:pt x="55880" y="2324772"/>
                    <a:pt x="0" y="2268892"/>
                    <a:pt x="0" y="2200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17647" y="0"/>
                  </a:lnTo>
                  <a:cubicBezTo>
                    <a:pt x="1786227" y="0"/>
                    <a:pt x="1842107" y="55880"/>
                    <a:pt x="1842107" y="124460"/>
                  </a:cubicBezTo>
                  <a:lnTo>
                    <a:pt x="1842107" y="2200312"/>
                  </a:lnTo>
                  <a:cubicBezTo>
                    <a:pt x="1842107" y="2268892"/>
                    <a:pt x="1786227" y="2324772"/>
                    <a:pt x="1717647" y="2324772"/>
                  </a:cubicBezTo>
                </a:path>
              </a:pathLst>
            </a:custGeom>
            <a:solidFill>
              <a:srgbClr val="E8E8E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421178" y="2526197"/>
            <a:ext cx="5445645" cy="6872501"/>
            <a:chOff x="0" y="0"/>
            <a:chExt cx="1842107" cy="23247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42107" cy="2324772"/>
            </a:xfrm>
            <a:custGeom>
              <a:avLst/>
              <a:gdLst/>
              <a:ahLst/>
              <a:cxnLst/>
              <a:rect l="l" t="t" r="r" b="b"/>
              <a:pathLst>
                <a:path w="1842107" h="2324772">
                  <a:moveTo>
                    <a:pt x="1717647" y="2324772"/>
                  </a:moveTo>
                  <a:lnTo>
                    <a:pt x="124460" y="2324772"/>
                  </a:lnTo>
                  <a:cubicBezTo>
                    <a:pt x="55880" y="2324772"/>
                    <a:pt x="0" y="2268892"/>
                    <a:pt x="0" y="2200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17647" y="0"/>
                  </a:lnTo>
                  <a:cubicBezTo>
                    <a:pt x="1786227" y="0"/>
                    <a:pt x="1842107" y="55880"/>
                    <a:pt x="1842107" y="124460"/>
                  </a:cubicBezTo>
                  <a:lnTo>
                    <a:pt x="1842107" y="2200312"/>
                  </a:lnTo>
                  <a:cubicBezTo>
                    <a:pt x="1842107" y="2268892"/>
                    <a:pt x="1786227" y="2324772"/>
                    <a:pt x="1717647" y="2324772"/>
                  </a:cubicBezTo>
                </a:path>
              </a:pathLst>
            </a:custGeom>
            <a:solidFill>
              <a:srgbClr val="E8E8E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253078" y="2526197"/>
            <a:ext cx="5445645" cy="6872501"/>
            <a:chOff x="0" y="0"/>
            <a:chExt cx="1842107" cy="23247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42107" cy="2324772"/>
            </a:xfrm>
            <a:custGeom>
              <a:avLst/>
              <a:gdLst/>
              <a:ahLst/>
              <a:cxnLst/>
              <a:rect l="l" t="t" r="r" b="b"/>
              <a:pathLst>
                <a:path w="1842107" h="2324772">
                  <a:moveTo>
                    <a:pt x="1717647" y="2324772"/>
                  </a:moveTo>
                  <a:lnTo>
                    <a:pt x="124460" y="2324772"/>
                  </a:lnTo>
                  <a:cubicBezTo>
                    <a:pt x="55880" y="2324772"/>
                    <a:pt x="0" y="2268892"/>
                    <a:pt x="0" y="2200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17647" y="0"/>
                  </a:lnTo>
                  <a:cubicBezTo>
                    <a:pt x="1786227" y="0"/>
                    <a:pt x="1842107" y="55880"/>
                    <a:pt x="1842107" y="124460"/>
                  </a:cubicBezTo>
                  <a:lnTo>
                    <a:pt x="1842107" y="2200312"/>
                  </a:lnTo>
                  <a:cubicBezTo>
                    <a:pt x="1842107" y="2268892"/>
                    <a:pt x="1786227" y="2324772"/>
                    <a:pt x="1717647" y="2324772"/>
                  </a:cubicBezTo>
                </a:path>
              </a:pathLst>
            </a:custGeom>
            <a:solidFill>
              <a:srgbClr val="E8E8E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673140" y="2837961"/>
            <a:ext cx="4941719" cy="5791655"/>
            <a:chOff x="0" y="0"/>
            <a:chExt cx="13287457" cy="155727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87457" cy="15572791"/>
            </a:xfrm>
            <a:custGeom>
              <a:avLst/>
              <a:gdLst/>
              <a:ahLst/>
              <a:cxnLst/>
              <a:rect l="l" t="t" r="r" b="b"/>
              <a:pathLst>
                <a:path w="13287457" h="15572791">
                  <a:moveTo>
                    <a:pt x="13287457" y="25400"/>
                  </a:moveTo>
                  <a:cubicBezTo>
                    <a:pt x="13287457" y="11372"/>
                    <a:pt x="13276090" y="0"/>
                    <a:pt x="13262057" y="0"/>
                  </a:cubicBezTo>
                  <a:lnTo>
                    <a:pt x="25400" y="0"/>
                  </a:lnTo>
                  <a:cubicBezTo>
                    <a:pt x="11372" y="0"/>
                    <a:pt x="0" y="11372"/>
                    <a:pt x="0" y="25400"/>
                  </a:cubicBezTo>
                  <a:lnTo>
                    <a:pt x="0" y="15547391"/>
                  </a:lnTo>
                  <a:cubicBezTo>
                    <a:pt x="0" y="15561424"/>
                    <a:pt x="11372" y="15572791"/>
                    <a:pt x="25400" y="15572791"/>
                  </a:cubicBezTo>
                  <a:lnTo>
                    <a:pt x="13262057" y="15572791"/>
                  </a:lnTo>
                  <a:cubicBezTo>
                    <a:pt x="13276090" y="15572791"/>
                    <a:pt x="13287457" y="15561424"/>
                    <a:pt x="13287457" y="15547391"/>
                  </a:cubicBezTo>
                  <a:lnTo>
                    <a:pt x="13287457" y="25400"/>
                  </a:lnTo>
                </a:path>
              </a:pathLst>
            </a:custGeom>
            <a:solidFill>
              <a:srgbClr val="97EDA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52400" y="244475"/>
              <a:ext cx="2946400" cy="275272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>
                <a:lnSpc>
                  <a:spcPts val="7319"/>
                </a:lnSpc>
              </a:pPr>
              <a:endParaRPr lang="en-US" sz="6099" dirty="0">
                <a:solidFill>
                  <a:srgbClr val="000000"/>
                </a:solidFill>
                <a:latin typeface="DM Sans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6405" y="2837961"/>
            <a:ext cx="5071106" cy="5791655"/>
            <a:chOff x="0" y="0"/>
            <a:chExt cx="13785152" cy="157438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785152" cy="15743873"/>
            </a:xfrm>
            <a:custGeom>
              <a:avLst/>
              <a:gdLst/>
              <a:ahLst/>
              <a:cxnLst/>
              <a:rect l="l" t="t" r="r" b="b"/>
              <a:pathLst>
                <a:path w="13785152" h="15743873">
                  <a:moveTo>
                    <a:pt x="13785152" y="25400"/>
                  </a:moveTo>
                  <a:cubicBezTo>
                    <a:pt x="13785152" y="11372"/>
                    <a:pt x="13773786" y="0"/>
                    <a:pt x="13759752" y="0"/>
                  </a:cubicBezTo>
                  <a:lnTo>
                    <a:pt x="25400" y="0"/>
                  </a:lnTo>
                  <a:cubicBezTo>
                    <a:pt x="11372" y="0"/>
                    <a:pt x="0" y="11372"/>
                    <a:pt x="0" y="25400"/>
                  </a:cubicBezTo>
                  <a:lnTo>
                    <a:pt x="0" y="15718473"/>
                  </a:lnTo>
                  <a:cubicBezTo>
                    <a:pt x="0" y="15732506"/>
                    <a:pt x="11372" y="15743873"/>
                    <a:pt x="25400" y="15743873"/>
                  </a:cubicBezTo>
                  <a:lnTo>
                    <a:pt x="13759752" y="15743873"/>
                  </a:lnTo>
                  <a:cubicBezTo>
                    <a:pt x="13773786" y="15743873"/>
                    <a:pt x="13785152" y="15732506"/>
                    <a:pt x="13785152" y="15718473"/>
                  </a:cubicBezTo>
                  <a:lnTo>
                    <a:pt x="13785152" y="25400"/>
                  </a:lnTo>
                </a:path>
              </a:pathLst>
            </a:custGeom>
            <a:solidFill>
              <a:srgbClr val="D7F8DB"/>
            </a:solidFill>
          </p:spPr>
          <p:txBody>
            <a:bodyPr/>
            <a:lstStyle/>
            <a:p>
              <a:pPr algn="ctr"/>
              <a:endParaRPr lang="en-US" sz="6000" dirty="0">
                <a:solidFill>
                  <a:srgbClr val="000000"/>
                </a:solidFill>
                <a:latin typeface="DM Sans Bold"/>
              </a:endParaRPr>
            </a:p>
            <a:p>
              <a:pPr algn="ctr"/>
              <a:r>
                <a:rPr lang="en-US" sz="6000" dirty="0" err="1">
                  <a:solidFill>
                    <a:srgbClr val="000000"/>
                  </a:solidFill>
                  <a:latin typeface="DM Sans Bold"/>
                </a:rPr>
                <a:t>Soluția</a:t>
              </a:r>
              <a:r>
                <a:rPr lang="en-US" sz="6000" dirty="0">
                  <a:solidFill>
                    <a:srgbClr val="000000"/>
                  </a:solidFill>
                  <a:latin typeface="DM Sans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DM Sans Bold"/>
                </a:rPr>
                <a:t>este</a:t>
              </a:r>
              <a:r>
                <a:rPr lang="en-US" sz="6000" dirty="0">
                  <a:solidFill>
                    <a:srgbClr val="000000"/>
                  </a:solidFill>
                  <a:latin typeface="DM Sans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DM Sans Bold"/>
                </a:rPr>
                <a:t>să</a:t>
              </a:r>
              <a:r>
                <a:rPr lang="en-US" sz="6000" dirty="0">
                  <a:solidFill>
                    <a:srgbClr val="000000"/>
                  </a:solidFill>
                  <a:latin typeface="DM Sans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DM Sans Bold"/>
                </a:rPr>
                <a:t>reciclăm</a:t>
              </a:r>
              <a:r>
                <a:rPr lang="en-US" sz="6000" dirty="0">
                  <a:solidFill>
                    <a:srgbClr val="000000"/>
                  </a:solidFill>
                  <a:latin typeface="DM Sans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DM Sans Bold"/>
                </a:rPr>
                <a:t>toate</a:t>
              </a:r>
              <a:r>
                <a:rPr lang="en-US" sz="6000" dirty="0">
                  <a:solidFill>
                    <a:srgbClr val="000000"/>
                  </a:solidFill>
                  <a:latin typeface="DM Sans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DM Sans Bold"/>
                </a:rPr>
                <a:t>deșeurile</a:t>
              </a:r>
              <a:r>
                <a:rPr lang="en-US" sz="6000" dirty="0">
                  <a:solidFill>
                    <a:srgbClr val="000000"/>
                  </a:solidFill>
                  <a:latin typeface="DM Sans Bold"/>
                </a:rPr>
                <a:t> </a:t>
              </a:r>
            </a:p>
            <a:p>
              <a:endParaRPr lang="en-MD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2400" y="244475"/>
              <a:ext cx="2946400" cy="275272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>
                <a:lnSpc>
                  <a:spcPts val="7319"/>
                </a:lnSpc>
              </a:pPr>
              <a:endParaRPr lang="en-US" sz="6099" dirty="0">
                <a:solidFill>
                  <a:srgbClr val="000000"/>
                </a:solidFill>
                <a:latin typeface="DM Sans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66897" y="2837961"/>
            <a:ext cx="5060348" cy="5791655"/>
            <a:chOff x="0" y="0"/>
            <a:chExt cx="13606429" cy="155727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606428" cy="15572791"/>
            </a:xfrm>
            <a:custGeom>
              <a:avLst/>
              <a:gdLst/>
              <a:ahLst/>
              <a:cxnLst/>
              <a:rect l="l" t="t" r="r" b="b"/>
              <a:pathLst>
                <a:path w="13606428" h="15572791">
                  <a:moveTo>
                    <a:pt x="13606428" y="25400"/>
                  </a:moveTo>
                  <a:cubicBezTo>
                    <a:pt x="13606428" y="11372"/>
                    <a:pt x="13595062" y="0"/>
                    <a:pt x="13581028" y="0"/>
                  </a:cubicBezTo>
                  <a:lnTo>
                    <a:pt x="25400" y="0"/>
                  </a:lnTo>
                  <a:cubicBezTo>
                    <a:pt x="11372" y="0"/>
                    <a:pt x="0" y="11372"/>
                    <a:pt x="0" y="25400"/>
                  </a:cubicBezTo>
                  <a:lnTo>
                    <a:pt x="0" y="15547391"/>
                  </a:lnTo>
                  <a:cubicBezTo>
                    <a:pt x="0" y="15561424"/>
                    <a:pt x="11372" y="15572791"/>
                    <a:pt x="25400" y="15572791"/>
                  </a:cubicBezTo>
                  <a:lnTo>
                    <a:pt x="13581028" y="15572791"/>
                  </a:lnTo>
                  <a:cubicBezTo>
                    <a:pt x="13595062" y="15572791"/>
                    <a:pt x="13606428" y="15561424"/>
                    <a:pt x="13606428" y="15547391"/>
                  </a:cubicBezTo>
                  <a:lnTo>
                    <a:pt x="13606428" y="25400"/>
                  </a:lnTo>
                </a:path>
              </a:pathLst>
            </a:custGeom>
            <a:solidFill>
              <a:srgbClr val="43C46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52400" y="244475"/>
              <a:ext cx="2946400" cy="275272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>
                <a:lnSpc>
                  <a:spcPts val="7319"/>
                </a:lnSpc>
              </a:pPr>
              <a:endParaRPr lang="en-US" sz="6099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2213300" y="7884202"/>
            <a:ext cx="2549959" cy="2402798"/>
          </a:xfrm>
          <a:custGeom>
            <a:avLst/>
            <a:gdLst/>
            <a:ahLst/>
            <a:cxnLst/>
            <a:rect l="l" t="t" r="r" b="b"/>
            <a:pathLst>
              <a:path w="2408411" h="2260896">
                <a:moveTo>
                  <a:pt x="0" y="0"/>
                </a:moveTo>
                <a:lnTo>
                  <a:pt x="2408412" y="0"/>
                </a:lnTo>
                <a:lnTo>
                  <a:pt x="2408412" y="2260896"/>
                </a:lnTo>
                <a:lnTo>
                  <a:pt x="0" y="2260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996636" y="7626748"/>
            <a:ext cx="2793951" cy="2402798"/>
          </a:xfrm>
          <a:custGeom>
            <a:avLst/>
            <a:gdLst/>
            <a:ahLst/>
            <a:cxnLst/>
            <a:rect l="l" t="t" r="r" b="b"/>
            <a:pathLst>
              <a:path w="2793951" h="2402798">
                <a:moveTo>
                  <a:pt x="0" y="0"/>
                </a:moveTo>
                <a:lnTo>
                  <a:pt x="2793952" y="0"/>
                </a:lnTo>
                <a:lnTo>
                  <a:pt x="2793952" y="2402798"/>
                </a:lnTo>
                <a:lnTo>
                  <a:pt x="0" y="2402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707082" y="7626748"/>
            <a:ext cx="2537637" cy="2331454"/>
          </a:xfrm>
          <a:custGeom>
            <a:avLst/>
            <a:gdLst/>
            <a:ahLst/>
            <a:cxnLst/>
            <a:rect l="l" t="t" r="r" b="b"/>
            <a:pathLst>
              <a:path w="2537637" h="2331454">
                <a:moveTo>
                  <a:pt x="0" y="0"/>
                </a:moveTo>
                <a:lnTo>
                  <a:pt x="2537637" y="0"/>
                </a:lnTo>
                <a:lnTo>
                  <a:pt x="2537637" y="2331454"/>
                </a:lnTo>
                <a:lnTo>
                  <a:pt x="0" y="2331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131965" y="634918"/>
            <a:ext cx="9373635" cy="121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848"/>
              </a:lnSpc>
              <a:spcBef>
                <a:spcPct val="0"/>
              </a:spcBef>
            </a:pPr>
            <a:r>
              <a:rPr lang="en-US" sz="7034" spc="-70">
                <a:solidFill>
                  <a:srgbClr val="EA4335"/>
                </a:solidFill>
                <a:latin typeface="DM Sans Bold"/>
              </a:rPr>
              <a:t>Mituri</a:t>
            </a:r>
            <a:r>
              <a:rPr lang="en-US" sz="7034" spc="-70">
                <a:solidFill>
                  <a:srgbClr val="FFB001"/>
                </a:solidFill>
                <a:latin typeface="DM Sans Bold"/>
              </a:rPr>
              <a:t> </a:t>
            </a:r>
            <a:r>
              <a:rPr lang="en-US" sz="7034" spc="-70">
                <a:solidFill>
                  <a:srgbClr val="000000"/>
                </a:solidFill>
                <a:latin typeface="DM Sans Bold"/>
              </a:rPr>
              <a:t>despre deșeuri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82400" y="660808"/>
            <a:ext cx="980859" cy="1303074"/>
          </a:xfrm>
          <a:custGeom>
            <a:avLst/>
            <a:gdLst/>
            <a:ahLst/>
            <a:cxnLst/>
            <a:rect l="l" t="t" r="r" b="b"/>
            <a:pathLst>
              <a:path w="980859" h="1303074">
                <a:moveTo>
                  <a:pt x="0" y="0"/>
                </a:moveTo>
                <a:lnTo>
                  <a:pt x="980860" y="0"/>
                </a:lnTo>
                <a:lnTo>
                  <a:pt x="980860" y="1303073"/>
                </a:lnTo>
                <a:lnTo>
                  <a:pt x="0" y="1303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D20DB6-DBF7-1E2D-74D5-5E9D56C5AA9C}"/>
              </a:ext>
            </a:extLst>
          </p:cNvPr>
          <p:cNvSpPr txBox="1"/>
          <p:nvPr/>
        </p:nvSpPr>
        <p:spPr>
          <a:xfrm>
            <a:off x="6218600" y="3648088"/>
            <a:ext cx="5890392" cy="3822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319"/>
              </a:lnSpc>
            </a:pPr>
            <a:r>
              <a:rPr lang="en-US" sz="6000" dirty="0" err="1">
                <a:solidFill>
                  <a:srgbClr val="000000"/>
                </a:solidFill>
                <a:latin typeface="DM Sans Bold"/>
              </a:rPr>
              <a:t>Cel</a:t>
            </a:r>
            <a:r>
              <a:rPr lang="en-US" sz="60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M Sans Bold"/>
              </a:rPr>
              <a:t>mai</a:t>
            </a:r>
            <a:r>
              <a:rPr lang="en-US" sz="60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M Sans Bold"/>
              </a:rPr>
              <a:t>periculos</a:t>
            </a:r>
            <a:r>
              <a:rPr lang="en-US" sz="60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M Sans Bold"/>
              </a:rPr>
              <a:t>deșeu</a:t>
            </a:r>
            <a:r>
              <a:rPr lang="en-US" sz="60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M Sans Bold"/>
              </a:rPr>
              <a:t>este</a:t>
            </a:r>
            <a:r>
              <a:rPr lang="en-US" sz="60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M Sans Bold"/>
              </a:rPr>
              <a:t>plasticul</a:t>
            </a:r>
            <a:r>
              <a:rPr lang="en-US" sz="6000" dirty="0">
                <a:solidFill>
                  <a:srgbClr val="000000"/>
                </a:solidFill>
                <a:latin typeface="DM Sans Bold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99253D-B7B7-39BB-57A2-D14B772F276D}"/>
              </a:ext>
            </a:extLst>
          </p:cNvPr>
          <p:cNvSpPr txBox="1"/>
          <p:nvPr/>
        </p:nvSpPr>
        <p:spPr>
          <a:xfrm>
            <a:off x="12481247" y="3822399"/>
            <a:ext cx="5060348" cy="3822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319"/>
              </a:lnSpc>
            </a:pPr>
            <a:r>
              <a:rPr lang="en-US" sz="6000" dirty="0" err="1">
                <a:solidFill>
                  <a:srgbClr val="FFFFFF"/>
                </a:solidFill>
                <a:latin typeface="DM Sans Bold"/>
              </a:rPr>
              <a:t>În</a:t>
            </a:r>
            <a:r>
              <a:rPr lang="en-US" sz="6000" dirty="0">
                <a:solidFill>
                  <a:srgbClr val="FFFFFF"/>
                </a:solidFill>
                <a:latin typeface="DM Sans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DM Sans Bold"/>
              </a:rPr>
              <a:t>deșeuri</a:t>
            </a:r>
            <a:r>
              <a:rPr lang="en-US" sz="6000" dirty="0">
                <a:solidFill>
                  <a:srgbClr val="FFFFFF"/>
                </a:solidFill>
                <a:latin typeface="DM Sans Bold"/>
              </a:rPr>
              <a:t> sunt </a:t>
            </a:r>
            <a:r>
              <a:rPr lang="en-US" sz="6000" dirty="0" err="1">
                <a:solidFill>
                  <a:srgbClr val="FFFFFF"/>
                </a:solidFill>
                <a:latin typeface="DM Sans Bold"/>
              </a:rPr>
              <a:t>millioane</a:t>
            </a:r>
            <a:r>
              <a:rPr lang="en-US" sz="6000" dirty="0">
                <a:solidFill>
                  <a:srgbClr val="FFFFFF"/>
                </a:solidFill>
                <a:latin typeface="DM Sans Bold"/>
              </a:rPr>
              <a:t> de euro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662429" y="-961150"/>
            <a:ext cx="12194339" cy="2308066"/>
          </a:xfrm>
          <a:custGeom>
            <a:avLst/>
            <a:gdLst/>
            <a:ahLst/>
            <a:cxnLst/>
            <a:rect l="l" t="t" r="r" b="b"/>
            <a:pathLst>
              <a:path w="12194339" h="2308066">
                <a:moveTo>
                  <a:pt x="12194340" y="0"/>
                </a:moveTo>
                <a:lnTo>
                  <a:pt x="0" y="0"/>
                </a:lnTo>
                <a:lnTo>
                  <a:pt x="0" y="2308066"/>
                </a:lnTo>
                <a:lnTo>
                  <a:pt x="12194340" y="2308066"/>
                </a:lnTo>
                <a:lnTo>
                  <a:pt x="121943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836" b="-733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64711" y="226947"/>
            <a:ext cx="9014320" cy="86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31"/>
              </a:lnSpc>
              <a:spcBef>
                <a:spcPct val="0"/>
              </a:spcBef>
            </a:pPr>
            <a:r>
              <a:rPr lang="en-US" sz="5022" spc="-50">
                <a:solidFill>
                  <a:srgbClr val="FFFFFF"/>
                </a:solidFill>
                <a:latin typeface="DM Sans Bold"/>
              </a:rPr>
              <a:t>CE ÎNSEAMNĂ </a:t>
            </a:r>
            <a:r>
              <a:rPr lang="en-US" sz="5022" spc="-50">
                <a:solidFill>
                  <a:srgbClr val="000000"/>
                </a:solidFill>
                <a:latin typeface="DM Sans Bold"/>
              </a:rPr>
              <a:t>RECICLAREA</a:t>
            </a:r>
            <a:r>
              <a:rPr lang="en-US" sz="5022" spc="-50">
                <a:solidFill>
                  <a:srgbClr val="FFFFFF"/>
                </a:solidFill>
                <a:latin typeface="DM Sans Bold"/>
              </a:rPr>
              <a:t>?</a:t>
            </a:r>
          </a:p>
        </p:txBody>
      </p:sp>
      <p:sp>
        <p:nvSpPr>
          <p:cNvPr id="4" name="Freeform 4"/>
          <p:cNvSpPr/>
          <p:nvPr/>
        </p:nvSpPr>
        <p:spPr>
          <a:xfrm>
            <a:off x="10820400" y="4533900"/>
            <a:ext cx="3965360" cy="2488263"/>
          </a:xfrm>
          <a:custGeom>
            <a:avLst/>
            <a:gdLst/>
            <a:ahLst/>
            <a:cxnLst/>
            <a:rect l="l" t="t" r="r" b="b"/>
            <a:pathLst>
              <a:path w="3965360" h="2488263">
                <a:moveTo>
                  <a:pt x="0" y="0"/>
                </a:moveTo>
                <a:lnTo>
                  <a:pt x="3965359" y="0"/>
                </a:lnTo>
                <a:lnTo>
                  <a:pt x="3965359" y="2488263"/>
                </a:lnTo>
                <a:lnTo>
                  <a:pt x="0" y="2488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41948" y="517892"/>
            <a:ext cx="4148924" cy="3028714"/>
          </a:xfrm>
          <a:custGeom>
            <a:avLst/>
            <a:gdLst/>
            <a:ahLst/>
            <a:cxnLst/>
            <a:rect l="l" t="t" r="r" b="b"/>
            <a:pathLst>
              <a:path w="4148924" h="3028714">
                <a:moveTo>
                  <a:pt x="0" y="0"/>
                </a:moveTo>
                <a:lnTo>
                  <a:pt x="4148923" y="0"/>
                </a:lnTo>
                <a:lnTo>
                  <a:pt x="4148923" y="3028715"/>
                </a:lnTo>
                <a:lnTo>
                  <a:pt x="0" y="302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6506" y="4843607"/>
            <a:ext cx="2941330" cy="2698671"/>
          </a:xfrm>
          <a:custGeom>
            <a:avLst/>
            <a:gdLst/>
            <a:ahLst/>
            <a:cxnLst/>
            <a:rect l="l" t="t" r="r" b="b"/>
            <a:pathLst>
              <a:path w="2941330" h="2698671">
                <a:moveTo>
                  <a:pt x="0" y="0"/>
                </a:moveTo>
                <a:lnTo>
                  <a:pt x="2941330" y="0"/>
                </a:lnTo>
                <a:lnTo>
                  <a:pt x="2941330" y="2698671"/>
                </a:lnTo>
                <a:lnTo>
                  <a:pt x="0" y="26986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29588" y="6855931"/>
            <a:ext cx="5742425" cy="3007595"/>
          </a:xfrm>
          <a:custGeom>
            <a:avLst/>
            <a:gdLst/>
            <a:ahLst/>
            <a:cxnLst/>
            <a:rect l="l" t="t" r="r" b="b"/>
            <a:pathLst>
              <a:path w="5742425" h="3007595">
                <a:moveTo>
                  <a:pt x="0" y="0"/>
                </a:moveTo>
                <a:lnTo>
                  <a:pt x="5742425" y="0"/>
                </a:lnTo>
                <a:lnTo>
                  <a:pt x="5742425" y="3007595"/>
                </a:lnTo>
                <a:lnTo>
                  <a:pt x="0" y="30075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52555">
            <a:off x="9860584" y="3113045"/>
            <a:ext cx="1919631" cy="686268"/>
          </a:xfrm>
          <a:custGeom>
            <a:avLst/>
            <a:gdLst/>
            <a:ahLst/>
            <a:cxnLst/>
            <a:rect l="l" t="t" r="r" b="b"/>
            <a:pathLst>
              <a:path w="1919631" h="686268">
                <a:moveTo>
                  <a:pt x="0" y="0"/>
                </a:moveTo>
                <a:lnTo>
                  <a:pt x="1919631" y="0"/>
                </a:lnTo>
                <a:lnTo>
                  <a:pt x="1919631" y="686268"/>
                </a:lnTo>
                <a:lnTo>
                  <a:pt x="0" y="6862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781214">
            <a:off x="10873921" y="8016595"/>
            <a:ext cx="1919631" cy="686268"/>
          </a:xfrm>
          <a:custGeom>
            <a:avLst/>
            <a:gdLst/>
            <a:ahLst/>
            <a:cxnLst/>
            <a:rect l="l" t="t" r="r" b="b"/>
            <a:pathLst>
              <a:path w="1919631" h="686268">
                <a:moveTo>
                  <a:pt x="0" y="0"/>
                </a:moveTo>
                <a:lnTo>
                  <a:pt x="1919631" y="0"/>
                </a:lnTo>
                <a:lnTo>
                  <a:pt x="1919631" y="686268"/>
                </a:lnTo>
                <a:lnTo>
                  <a:pt x="0" y="6862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33685">
            <a:off x="2627095" y="8372766"/>
            <a:ext cx="1919631" cy="686268"/>
          </a:xfrm>
          <a:custGeom>
            <a:avLst/>
            <a:gdLst/>
            <a:ahLst/>
            <a:cxnLst/>
            <a:rect l="l" t="t" r="r" b="b"/>
            <a:pathLst>
              <a:path w="1919631" h="686268">
                <a:moveTo>
                  <a:pt x="0" y="0"/>
                </a:moveTo>
                <a:lnTo>
                  <a:pt x="1919631" y="0"/>
                </a:lnTo>
                <a:lnTo>
                  <a:pt x="1919631" y="686268"/>
                </a:lnTo>
                <a:lnTo>
                  <a:pt x="0" y="6862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989376">
            <a:off x="2878564" y="3203473"/>
            <a:ext cx="1919631" cy="686268"/>
          </a:xfrm>
          <a:custGeom>
            <a:avLst/>
            <a:gdLst/>
            <a:ahLst/>
            <a:cxnLst/>
            <a:rect l="l" t="t" r="r" b="b"/>
            <a:pathLst>
              <a:path w="1919631" h="686268">
                <a:moveTo>
                  <a:pt x="0" y="0"/>
                </a:moveTo>
                <a:lnTo>
                  <a:pt x="1919631" y="0"/>
                </a:lnTo>
                <a:lnTo>
                  <a:pt x="1919631" y="686268"/>
                </a:lnTo>
                <a:lnTo>
                  <a:pt x="0" y="6862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1633" y="1759100"/>
            <a:ext cx="17384733" cy="8125893"/>
            <a:chOff x="0" y="0"/>
            <a:chExt cx="9620467" cy="44967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20467" cy="4496755"/>
            </a:xfrm>
            <a:custGeom>
              <a:avLst/>
              <a:gdLst/>
              <a:ahLst/>
              <a:cxnLst/>
              <a:rect l="l" t="t" r="r" b="b"/>
              <a:pathLst>
                <a:path w="9620467" h="4496755">
                  <a:moveTo>
                    <a:pt x="9496007" y="4496755"/>
                  </a:moveTo>
                  <a:lnTo>
                    <a:pt x="124460" y="4496755"/>
                  </a:lnTo>
                  <a:cubicBezTo>
                    <a:pt x="55880" y="4496755"/>
                    <a:pt x="0" y="4440875"/>
                    <a:pt x="0" y="43722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4372295"/>
                  </a:lnTo>
                  <a:cubicBezTo>
                    <a:pt x="9620467" y="4440875"/>
                    <a:pt x="9564587" y="4496755"/>
                    <a:pt x="9496007" y="4496755"/>
                  </a:cubicBezTo>
                </a:path>
              </a:pathLst>
            </a:custGeom>
            <a:solidFill>
              <a:srgbClr val="EDEDE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5562066" y="2775530"/>
            <a:ext cx="7163868" cy="6205701"/>
          </a:xfrm>
          <a:custGeom>
            <a:avLst/>
            <a:gdLst/>
            <a:ahLst/>
            <a:cxnLst/>
            <a:rect l="l" t="t" r="r" b="b"/>
            <a:pathLst>
              <a:path w="7163868" h="6205701">
                <a:moveTo>
                  <a:pt x="0" y="0"/>
                </a:moveTo>
                <a:lnTo>
                  <a:pt x="7163868" y="0"/>
                </a:lnTo>
                <a:lnTo>
                  <a:pt x="7163868" y="6205700"/>
                </a:lnTo>
                <a:lnTo>
                  <a:pt x="0" y="62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25448" y="503070"/>
            <a:ext cx="11037103" cy="93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99"/>
              </a:lnSpc>
              <a:spcBef>
                <a:spcPct val="0"/>
              </a:spcBef>
            </a:pPr>
            <a:r>
              <a:rPr lang="en-US" sz="5499" spc="-54">
                <a:solidFill>
                  <a:srgbClr val="000000"/>
                </a:solidFill>
                <a:latin typeface="DM Sans Bold"/>
              </a:rPr>
              <a:t>Cum se gestionează deșeurile?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42868" y="1980152"/>
            <a:ext cx="4623129" cy="62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6"/>
              </a:lnSpc>
            </a:pPr>
            <a:r>
              <a:rPr lang="en-US" sz="3683">
                <a:solidFill>
                  <a:srgbClr val="100F0D"/>
                </a:solidFill>
                <a:latin typeface="DM Sans Bold"/>
              </a:rPr>
              <a:t>Cum ar trebui să fie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10672498" y="2818487"/>
            <a:ext cx="7163868" cy="6205701"/>
          </a:xfrm>
          <a:custGeom>
            <a:avLst/>
            <a:gdLst/>
            <a:ahLst/>
            <a:cxnLst/>
            <a:rect l="l" t="t" r="r" b="b"/>
            <a:pathLst>
              <a:path w="7163868" h="6205701">
                <a:moveTo>
                  <a:pt x="0" y="0"/>
                </a:moveTo>
                <a:lnTo>
                  <a:pt x="7163869" y="0"/>
                </a:lnTo>
                <a:lnTo>
                  <a:pt x="7163869" y="6205701"/>
                </a:lnTo>
                <a:lnTo>
                  <a:pt x="0" y="6205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V="1">
            <a:off x="1207338" y="3968776"/>
            <a:ext cx="16166262" cy="25091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1060914" y="5119465"/>
            <a:ext cx="16166173" cy="50181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V="1">
            <a:off x="1060914" y="6285760"/>
            <a:ext cx="16166173" cy="50181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028789" y="7558605"/>
            <a:ext cx="16166173" cy="50181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6978905" y="9115425"/>
            <a:ext cx="4623129" cy="62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6"/>
              </a:lnSpc>
            </a:pPr>
            <a:r>
              <a:rPr lang="en-US" sz="3683">
                <a:solidFill>
                  <a:srgbClr val="100F0D"/>
                </a:solidFill>
                <a:latin typeface="DM Sans Bold"/>
              </a:rPr>
              <a:t>Situația actuală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2970446"/>
            <a:ext cx="4623129" cy="62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6"/>
              </a:lnSpc>
            </a:pPr>
            <a:r>
              <a:rPr lang="en-US" sz="3683">
                <a:solidFill>
                  <a:srgbClr val="100F0D"/>
                </a:solidFill>
                <a:latin typeface="DM Sans Bold"/>
              </a:rPr>
              <a:t>Prevenire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4222426"/>
            <a:ext cx="4623129" cy="62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6"/>
              </a:lnSpc>
            </a:pPr>
            <a:r>
              <a:rPr lang="en-US" sz="3683">
                <a:solidFill>
                  <a:srgbClr val="100F0D"/>
                </a:solidFill>
                <a:latin typeface="DM Sans Bold"/>
              </a:rPr>
              <a:t>Reutilizare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158387" y="5455396"/>
            <a:ext cx="4623129" cy="62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6"/>
              </a:lnSpc>
            </a:pPr>
            <a:r>
              <a:rPr lang="en-US" sz="3683">
                <a:solidFill>
                  <a:srgbClr val="100F0D"/>
                </a:solidFill>
                <a:latin typeface="DM Sans Bold"/>
              </a:rPr>
              <a:t>Reciclare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6646465"/>
            <a:ext cx="4623129" cy="62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6"/>
              </a:lnSpc>
            </a:pPr>
            <a:r>
              <a:rPr lang="en-US" sz="3683">
                <a:solidFill>
                  <a:srgbClr val="100F0D"/>
                </a:solidFill>
                <a:latin typeface="DM Sans Bold"/>
              </a:rPr>
              <a:t>Valorificare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712716"/>
            <a:ext cx="4623129" cy="126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56"/>
              </a:lnSpc>
            </a:pPr>
            <a:r>
              <a:rPr lang="en-US" sz="3683">
                <a:solidFill>
                  <a:srgbClr val="100F0D"/>
                </a:solidFill>
                <a:latin typeface="DM Sans Bold"/>
              </a:rPr>
              <a:t>Eliminare </a:t>
            </a:r>
          </a:p>
          <a:p>
            <a:pPr>
              <a:lnSpc>
                <a:spcPts val="5156"/>
              </a:lnSpc>
            </a:pPr>
            <a:r>
              <a:rPr lang="en-US" sz="3683">
                <a:solidFill>
                  <a:srgbClr val="100F0D"/>
                </a:solidFill>
                <a:latin typeface="DM Sans Bold"/>
              </a:rPr>
              <a:t>(depozit deșeuri)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74948" y="-409154"/>
            <a:ext cx="13198321" cy="2498093"/>
          </a:xfrm>
          <a:custGeom>
            <a:avLst/>
            <a:gdLst/>
            <a:ahLst/>
            <a:cxnLst/>
            <a:rect l="l" t="t" r="r" b="b"/>
            <a:pathLst>
              <a:path w="13198321" h="2498093">
                <a:moveTo>
                  <a:pt x="13198321" y="0"/>
                </a:moveTo>
                <a:lnTo>
                  <a:pt x="0" y="0"/>
                </a:lnTo>
                <a:lnTo>
                  <a:pt x="0" y="2498093"/>
                </a:lnTo>
                <a:lnTo>
                  <a:pt x="13198321" y="2498093"/>
                </a:lnTo>
                <a:lnTo>
                  <a:pt x="131983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836" b="-733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42613" y="2800527"/>
            <a:ext cx="15034139" cy="6934497"/>
          </a:xfrm>
          <a:custGeom>
            <a:avLst/>
            <a:gdLst/>
            <a:ahLst/>
            <a:cxnLst/>
            <a:rect l="l" t="t" r="r" b="b"/>
            <a:pathLst>
              <a:path w="15034139" h="6934497">
                <a:moveTo>
                  <a:pt x="0" y="0"/>
                </a:moveTo>
                <a:lnTo>
                  <a:pt x="15034139" y="0"/>
                </a:lnTo>
                <a:lnTo>
                  <a:pt x="15034139" y="6934497"/>
                </a:lnTo>
                <a:lnTo>
                  <a:pt x="0" y="6934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78292" y="2786761"/>
            <a:ext cx="5632743" cy="4514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2"/>
              </a:lnSpc>
            </a:pPr>
            <a:r>
              <a:rPr lang="en-US" sz="3602">
                <a:solidFill>
                  <a:srgbClr val="000000"/>
                </a:solidFill>
                <a:latin typeface="DM Sans Bold"/>
              </a:rPr>
              <a:t>Lipsa infrastructurii</a:t>
            </a:r>
          </a:p>
          <a:p>
            <a:pPr>
              <a:lnSpc>
                <a:spcPts val="6052"/>
              </a:lnSpc>
            </a:pPr>
            <a:r>
              <a:rPr lang="en-US" sz="3602">
                <a:solidFill>
                  <a:srgbClr val="000000"/>
                </a:solidFill>
                <a:latin typeface="DM Sans Bold"/>
              </a:rPr>
              <a:t>Costuri mari de operare</a:t>
            </a:r>
          </a:p>
          <a:p>
            <a:pPr>
              <a:lnSpc>
                <a:spcPts val="6052"/>
              </a:lnSpc>
            </a:pPr>
            <a:r>
              <a:rPr lang="en-US" sz="3602">
                <a:solidFill>
                  <a:srgbClr val="000000"/>
                </a:solidFill>
                <a:latin typeface="DM Sans Bold"/>
              </a:rPr>
              <a:t>Neabonarea la serviciul de salubrizare</a:t>
            </a:r>
          </a:p>
          <a:p>
            <a:pPr>
              <a:lnSpc>
                <a:spcPts val="6052"/>
              </a:lnSpc>
            </a:pPr>
            <a:r>
              <a:rPr lang="en-US" sz="3602">
                <a:solidFill>
                  <a:srgbClr val="000000"/>
                </a:solidFill>
                <a:latin typeface="DM Sans Bold"/>
              </a:rPr>
              <a:t>Indiferența cetățenilor</a:t>
            </a:r>
          </a:p>
          <a:p>
            <a:pPr algn="l">
              <a:lnSpc>
                <a:spcPts val="6052"/>
              </a:lnSpc>
            </a:pPr>
            <a:r>
              <a:rPr lang="en-US" sz="3602">
                <a:solidFill>
                  <a:srgbClr val="000000"/>
                </a:solidFill>
                <a:latin typeface="DM Sans Bold"/>
              </a:rPr>
              <a:t>Lipsa de educație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3650"/>
            <a:ext cx="10494673" cy="146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1"/>
              </a:lnSpc>
            </a:pPr>
            <a:r>
              <a:rPr lang="en-US" sz="4222" spc="-42">
                <a:solidFill>
                  <a:srgbClr val="FFFFFF"/>
                </a:solidFill>
                <a:latin typeface="DM Sans Bold"/>
              </a:rPr>
              <a:t>Gestionarea deșeurilor în RM</a:t>
            </a:r>
          </a:p>
          <a:p>
            <a:pPr marL="0" lvl="0" indent="0">
              <a:lnSpc>
                <a:spcPts val="5911"/>
              </a:lnSpc>
              <a:spcBef>
                <a:spcPct val="0"/>
              </a:spcBef>
            </a:pPr>
            <a:r>
              <a:rPr lang="en-US" sz="4222" spc="-42">
                <a:solidFill>
                  <a:srgbClr val="000000"/>
                </a:solidFill>
                <a:latin typeface="DM Sans Bold"/>
              </a:rPr>
              <a:t>90% din deșeuri</a:t>
            </a:r>
            <a:r>
              <a:rPr lang="en-US" sz="4222" spc="-42">
                <a:solidFill>
                  <a:srgbClr val="FFFFFF"/>
                </a:solidFill>
                <a:latin typeface="DM Sans Bold"/>
              </a:rPr>
              <a:t> sunt depozitate la sol 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2800527"/>
            <a:ext cx="467768" cy="621430"/>
          </a:xfrm>
          <a:custGeom>
            <a:avLst/>
            <a:gdLst/>
            <a:ahLst/>
            <a:cxnLst/>
            <a:rect l="l" t="t" r="r" b="b"/>
            <a:pathLst>
              <a:path w="467768" h="621430">
                <a:moveTo>
                  <a:pt x="0" y="0"/>
                </a:moveTo>
                <a:lnTo>
                  <a:pt x="467768" y="0"/>
                </a:lnTo>
                <a:lnTo>
                  <a:pt x="467768" y="621430"/>
                </a:lnTo>
                <a:lnTo>
                  <a:pt x="0" y="621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587893"/>
            <a:ext cx="467768" cy="621430"/>
          </a:xfrm>
          <a:custGeom>
            <a:avLst/>
            <a:gdLst/>
            <a:ahLst/>
            <a:cxnLst/>
            <a:rect l="l" t="t" r="r" b="b"/>
            <a:pathLst>
              <a:path w="467768" h="621430">
                <a:moveTo>
                  <a:pt x="0" y="0"/>
                </a:moveTo>
                <a:lnTo>
                  <a:pt x="467768" y="0"/>
                </a:lnTo>
                <a:lnTo>
                  <a:pt x="467768" y="621430"/>
                </a:lnTo>
                <a:lnTo>
                  <a:pt x="0" y="621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4371248"/>
            <a:ext cx="467768" cy="621430"/>
          </a:xfrm>
          <a:custGeom>
            <a:avLst/>
            <a:gdLst/>
            <a:ahLst/>
            <a:cxnLst/>
            <a:rect l="l" t="t" r="r" b="b"/>
            <a:pathLst>
              <a:path w="467768" h="621430">
                <a:moveTo>
                  <a:pt x="0" y="0"/>
                </a:moveTo>
                <a:lnTo>
                  <a:pt x="467768" y="0"/>
                </a:lnTo>
                <a:lnTo>
                  <a:pt x="467768" y="621430"/>
                </a:lnTo>
                <a:lnTo>
                  <a:pt x="0" y="621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5937959"/>
            <a:ext cx="467768" cy="621430"/>
          </a:xfrm>
          <a:custGeom>
            <a:avLst/>
            <a:gdLst/>
            <a:ahLst/>
            <a:cxnLst/>
            <a:rect l="l" t="t" r="r" b="b"/>
            <a:pathLst>
              <a:path w="467768" h="621430">
                <a:moveTo>
                  <a:pt x="0" y="0"/>
                </a:moveTo>
                <a:lnTo>
                  <a:pt x="467768" y="0"/>
                </a:lnTo>
                <a:lnTo>
                  <a:pt x="467768" y="621430"/>
                </a:lnTo>
                <a:lnTo>
                  <a:pt x="0" y="621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6721314"/>
            <a:ext cx="467768" cy="621430"/>
          </a:xfrm>
          <a:custGeom>
            <a:avLst/>
            <a:gdLst/>
            <a:ahLst/>
            <a:cxnLst/>
            <a:rect l="l" t="t" r="r" b="b"/>
            <a:pathLst>
              <a:path w="467768" h="621430">
                <a:moveTo>
                  <a:pt x="0" y="0"/>
                </a:moveTo>
                <a:lnTo>
                  <a:pt x="467768" y="0"/>
                </a:lnTo>
                <a:lnTo>
                  <a:pt x="467768" y="621431"/>
                </a:lnTo>
                <a:lnTo>
                  <a:pt x="0" y="6214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0927" y="3638443"/>
            <a:ext cx="3603321" cy="1219200"/>
            <a:chOff x="0" y="0"/>
            <a:chExt cx="3705942" cy="12539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05942" cy="1253922"/>
            </a:xfrm>
            <a:custGeom>
              <a:avLst/>
              <a:gdLst/>
              <a:ahLst/>
              <a:cxnLst/>
              <a:rect l="l" t="t" r="r" b="b"/>
              <a:pathLst>
                <a:path w="3705942" h="1253922">
                  <a:moveTo>
                    <a:pt x="3581482" y="1253922"/>
                  </a:moveTo>
                  <a:lnTo>
                    <a:pt x="124460" y="1253922"/>
                  </a:lnTo>
                  <a:cubicBezTo>
                    <a:pt x="55880" y="1253922"/>
                    <a:pt x="0" y="1198042"/>
                    <a:pt x="0" y="11294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81482" y="0"/>
                  </a:lnTo>
                  <a:cubicBezTo>
                    <a:pt x="3650062" y="0"/>
                    <a:pt x="3705942" y="55880"/>
                    <a:pt x="3705942" y="124460"/>
                  </a:cubicBezTo>
                  <a:lnTo>
                    <a:pt x="3705942" y="1129462"/>
                  </a:lnTo>
                  <a:cubicBezTo>
                    <a:pt x="3705942" y="1198042"/>
                    <a:pt x="3650062" y="1253922"/>
                    <a:pt x="3581482" y="1253922"/>
                  </a:cubicBezTo>
                </a:path>
              </a:pathLst>
            </a:custGeom>
            <a:solidFill>
              <a:srgbClr val="97EDAA">
                <a:alpha val="4000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575078" y="7035472"/>
            <a:ext cx="4587972" cy="1871558"/>
            <a:chOff x="0" y="0"/>
            <a:chExt cx="4718635" cy="19248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18636" cy="1924860"/>
            </a:xfrm>
            <a:custGeom>
              <a:avLst/>
              <a:gdLst/>
              <a:ahLst/>
              <a:cxnLst/>
              <a:rect l="l" t="t" r="r" b="b"/>
              <a:pathLst>
                <a:path w="4718636" h="1924860">
                  <a:moveTo>
                    <a:pt x="4594175" y="1924859"/>
                  </a:moveTo>
                  <a:lnTo>
                    <a:pt x="124460" y="1924859"/>
                  </a:lnTo>
                  <a:cubicBezTo>
                    <a:pt x="55880" y="1924859"/>
                    <a:pt x="0" y="1868980"/>
                    <a:pt x="0" y="1800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94175" y="0"/>
                  </a:lnTo>
                  <a:cubicBezTo>
                    <a:pt x="4662756" y="0"/>
                    <a:pt x="4718636" y="55880"/>
                    <a:pt x="4718636" y="124460"/>
                  </a:cubicBezTo>
                  <a:lnTo>
                    <a:pt x="4718636" y="1800400"/>
                  </a:lnTo>
                  <a:cubicBezTo>
                    <a:pt x="4718636" y="1868980"/>
                    <a:pt x="4662756" y="1924860"/>
                    <a:pt x="4594175" y="1924860"/>
                  </a:cubicBezTo>
                </a:path>
              </a:pathLst>
            </a:custGeom>
            <a:solidFill>
              <a:srgbClr val="97EDAA">
                <a:alpha val="40000"/>
              </a:srgbClr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99063" y="5191141"/>
            <a:ext cx="3515177" cy="351516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3722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957545" y="3307479"/>
            <a:ext cx="3515177" cy="3515163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586" r="-4641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764739" y="248813"/>
            <a:ext cx="8374788" cy="3058666"/>
            <a:chOff x="0" y="0"/>
            <a:chExt cx="11166384" cy="4078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66384" cy="4078221"/>
            </a:xfrm>
            <a:custGeom>
              <a:avLst/>
              <a:gdLst/>
              <a:ahLst/>
              <a:cxnLst/>
              <a:rect l="l" t="t" r="r" b="b"/>
              <a:pathLst>
                <a:path w="11166384" h="4078221">
                  <a:moveTo>
                    <a:pt x="0" y="0"/>
                  </a:moveTo>
                  <a:lnTo>
                    <a:pt x="11166384" y="0"/>
                  </a:lnTo>
                  <a:lnTo>
                    <a:pt x="11166384" y="4078221"/>
                  </a:lnTo>
                  <a:lnTo>
                    <a:pt x="0" y="4078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725" r="-725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598027" y="339613"/>
              <a:ext cx="7970330" cy="2242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47"/>
                </a:lnSpc>
              </a:pPr>
              <a:r>
                <a:rPr lang="en-US" sz="6140">
                  <a:solidFill>
                    <a:srgbClr val="FFFFFF"/>
                  </a:solidFill>
                  <a:latin typeface="DM Sans Bold"/>
                </a:rPr>
                <a:t>Starea mediului în Moldova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83435" y="3815284"/>
            <a:ext cx="3330806" cy="75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>
                <a:solidFill>
                  <a:srgbClr val="EA4335"/>
                </a:solidFill>
                <a:latin typeface="DM Sans Bold"/>
              </a:rPr>
              <a:t>85% </a:t>
            </a:r>
            <a:r>
              <a:rPr lang="en-US" sz="2799">
                <a:solidFill>
                  <a:srgbClr val="000000"/>
                </a:solidFill>
                <a:latin typeface="DM Sans Bold"/>
              </a:rPr>
              <a:t>din fântâni au </a:t>
            </a:r>
          </a:p>
          <a:p>
            <a:pPr>
              <a:lnSpc>
                <a:spcPts val="2939"/>
              </a:lnSpc>
            </a:pPr>
            <a:r>
              <a:rPr lang="en-US" sz="2799">
                <a:solidFill>
                  <a:srgbClr val="000000"/>
                </a:solidFill>
                <a:latin typeface="DM Sans Bold"/>
              </a:rPr>
              <a:t>apa nepotabilă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71512" y="7450559"/>
            <a:ext cx="4291538" cy="112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>
                <a:solidFill>
                  <a:srgbClr val="EA4335"/>
                </a:solidFill>
                <a:latin typeface="DM Sans Bold"/>
              </a:rPr>
              <a:t>40% </a:t>
            </a:r>
            <a:r>
              <a:rPr lang="en-US" sz="2799">
                <a:solidFill>
                  <a:srgbClr val="000000"/>
                </a:solidFill>
                <a:latin typeface="DM Sans Bold"/>
              </a:rPr>
              <a:t>din solurile folosite pentru agricultură sunt degradate sau erodate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327606" y="3638443"/>
            <a:ext cx="4150038" cy="1419925"/>
            <a:chOff x="0" y="0"/>
            <a:chExt cx="4268229" cy="14603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68229" cy="1460364"/>
            </a:xfrm>
            <a:custGeom>
              <a:avLst/>
              <a:gdLst/>
              <a:ahLst/>
              <a:cxnLst/>
              <a:rect l="l" t="t" r="r" b="b"/>
              <a:pathLst>
                <a:path w="4268229" h="1460364">
                  <a:moveTo>
                    <a:pt x="4143769" y="1460364"/>
                  </a:moveTo>
                  <a:lnTo>
                    <a:pt x="124460" y="1460364"/>
                  </a:lnTo>
                  <a:cubicBezTo>
                    <a:pt x="55880" y="1460364"/>
                    <a:pt x="0" y="1404484"/>
                    <a:pt x="0" y="13359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43769" y="0"/>
                  </a:lnTo>
                  <a:cubicBezTo>
                    <a:pt x="4212349" y="0"/>
                    <a:pt x="4268229" y="55880"/>
                    <a:pt x="4268229" y="124460"/>
                  </a:cubicBezTo>
                  <a:lnTo>
                    <a:pt x="4268229" y="1335904"/>
                  </a:lnTo>
                  <a:cubicBezTo>
                    <a:pt x="4268229" y="1404484"/>
                    <a:pt x="4212349" y="1460364"/>
                    <a:pt x="4143769" y="1460364"/>
                  </a:cubicBezTo>
                </a:path>
              </a:pathLst>
            </a:custGeom>
            <a:solidFill>
              <a:srgbClr val="97EDAA">
                <a:alpha val="40000"/>
              </a:srgbClr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485743" y="5391867"/>
            <a:ext cx="3515177" cy="3515163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187" r="-25187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9670115" y="4016010"/>
            <a:ext cx="3807530" cy="75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>
                <a:solidFill>
                  <a:srgbClr val="000000"/>
                </a:solidFill>
                <a:latin typeface="DM Sans Bold"/>
              </a:rPr>
              <a:t>Gradul de împădurire este doar </a:t>
            </a:r>
            <a:r>
              <a:rPr lang="en-US" sz="2799">
                <a:solidFill>
                  <a:srgbClr val="EA4335"/>
                </a:solidFill>
                <a:latin typeface="DM Sans Bold"/>
              </a:rPr>
              <a:t>11%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477644" y="7362278"/>
            <a:ext cx="4587972" cy="1544752"/>
            <a:chOff x="0" y="0"/>
            <a:chExt cx="4718635" cy="15887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18636" cy="1588746"/>
            </a:xfrm>
            <a:custGeom>
              <a:avLst/>
              <a:gdLst/>
              <a:ahLst/>
              <a:cxnLst/>
              <a:rect l="l" t="t" r="r" b="b"/>
              <a:pathLst>
                <a:path w="4718636" h="1588746">
                  <a:moveTo>
                    <a:pt x="4594175" y="1588746"/>
                  </a:moveTo>
                  <a:lnTo>
                    <a:pt x="124460" y="1588746"/>
                  </a:lnTo>
                  <a:cubicBezTo>
                    <a:pt x="55880" y="1588746"/>
                    <a:pt x="0" y="1532866"/>
                    <a:pt x="0" y="1464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94175" y="0"/>
                  </a:lnTo>
                  <a:cubicBezTo>
                    <a:pt x="4662756" y="0"/>
                    <a:pt x="4718636" y="55880"/>
                    <a:pt x="4718636" y="124460"/>
                  </a:cubicBezTo>
                  <a:lnTo>
                    <a:pt x="4718636" y="1464286"/>
                  </a:lnTo>
                  <a:cubicBezTo>
                    <a:pt x="4718636" y="1532866"/>
                    <a:pt x="4662756" y="1588746"/>
                    <a:pt x="4594175" y="1588746"/>
                  </a:cubicBezTo>
                </a:path>
              </a:pathLst>
            </a:custGeom>
            <a:solidFill>
              <a:srgbClr val="97EDAA">
                <a:alpha val="40000"/>
              </a:srgbClr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014042" y="3445791"/>
            <a:ext cx="3515177" cy="3515163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5471" r="-25471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3774079" y="7777365"/>
            <a:ext cx="4291538" cy="75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>
                <a:solidFill>
                  <a:srgbClr val="000000"/>
                </a:solidFill>
                <a:latin typeface="DM Sans Bold"/>
              </a:rPr>
              <a:t>Avem </a:t>
            </a:r>
            <a:r>
              <a:rPr lang="en-US" sz="2799">
                <a:solidFill>
                  <a:srgbClr val="EA4335"/>
                </a:solidFill>
                <a:latin typeface="DM Sans Bold"/>
              </a:rPr>
              <a:t>2800</a:t>
            </a:r>
            <a:r>
              <a:rPr lang="en-US" sz="2799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99">
                <a:solidFill>
                  <a:srgbClr val="EA4335"/>
                </a:solidFill>
                <a:latin typeface="DM Sans Bold"/>
              </a:rPr>
              <a:t>gunoiști neautorizate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78698" y="538652"/>
            <a:ext cx="7482417" cy="2400945"/>
            <a:chOff x="0" y="0"/>
            <a:chExt cx="9976555" cy="3201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76555" cy="3201260"/>
            </a:xfrm>
            <a:custGeom>
              <a:avLst/>
              <a:gdLst/>
              <a:ahLst/>
              <a:cxnLst/>
              <a:rect l="l" t="t" r="r" b="b"/>
              <a:pathLst>
                <a:path w="9976555" h="3201260">
                  <a:moveTo>
                    <a:pt x="0" y="0"/>
                  </a:moveTo>
                  <a:lnTo>
                    <a:pt x="9976555" y="0"/>
                  </a:lnTo>
                  <a:lnTo>
                    <a:pt x="9976555" y="3201260"/>
                  </a:lnTo>
                  <a:lnTo>
                    <a:pt x="0" y="320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096" b="-6096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995210" y="334643"/>
              <a:ext cx="7986135" cy="1266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001"/>
                </a:lnSpc>
              </a:pPr>
              <a:r>
                <a:rPr lang="en-US" sz="5715">
                  <a:solidFill>
                    <a:srgbClr val="FFFFFF"/>
                  </a:solidFill>
                  <a:latin typeface="DM Sans Bold"/>
                </a:rPr>
                <a:t>CE PUTEM FACE?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2809501" y="2823976"/>
            <a:ext cx="3954185" cy="6434324"/>
          </a:xfrm>
          <a:custGeom>
            <a:avLst/>
            <a:gdLst/>
            <a:ahLst/>
            <a:cxnLst/>
            <a:rect l="l" t="t" r="r" b="b"/>
            <a:pathLst>
              <a:path w="3954185" h="6434324">
                <a:moveTo>
                  <a:pt x="0" y="0"/>
                </a:moveTo>
                <a:lnTo>
                  <a:pt x="3954185" y="0"/>
                </a:lnTo>
                <a:lnTo>
                  <a:pt x="3954185" y="6434324"/>
                </a:lnTo>
                <a:lnTo>
                  <a:pt x="0" y="643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82147" y="1447209"/>
            <a:ext cx="10676810" cy="7999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72"/>
              </a:lnSpc>
            </a:pP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Consumă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responsabil</a:t>
            </a:r>
            <a:endParaRPr lang="en-US" sz="3939" spc="-39" dirty="0">
              <a:solidFill>
                <a:srgbClr val="000000"/>
              </a:solidFill>
              <a:latin typeface="DM Sans Bold"/>
            </a:endParaRPr>
          </a:p>
          <a:p>
            <a:pPr>
              <a:lnSpc>
                <a:spcPts val="6972"/>
              </a:lnSpc>
            </a:pP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Nu face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risipă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 </a:t>
            </a:r>
          </a:p>
          <a:p>
            <a:pPr>
              <a:lnSpc>
                <a:spcPts val="6972"/>
              </a:lnSpc>
            </a:pP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Reutilizează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(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torbe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borcane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sticle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)</a:t>
            </a:r>
          </a:p>
          <a:p>
            <a:pPr>
              <a:lnSpc>
                <a:spcPts val="6972"/>
              </a:lnSpc>
            </a:pP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Sortează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deșeurile</a:t>
            </a:r>
            <a:endParaRPr lang="en-US" sz="3939" spc="-39" dirty="0">
              <a:solidFill>
                <a:srgbClr val="000000"/>
              </a:solidFill>
              <a:latin typeface="DM Sans Bold"/>
            </a:endParaRPr>
          </a:p>
          <a:p>
            <a:pPr>
              <a:lnSpc>
                <a:spcPts val="6972"/>
              </a:lnSpc>
            </a:pP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Aruncă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deșeurile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în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locuri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special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amenajate</a:t>
            </a:r>
            <a:endParaRPr lang="en-US" sz="3939" spc="-39" dirty="0">
              <a:solidFill>
                <a:srgbClr val="000000"/>
              </a:solidFill>
              <a:latin typeface="DM Sans Bold"/>
            </a:endParaRPr>
          </a:p>
          <a:p>
            <a:pPr>
              <a:lnSpc>
                <a:spcPts val="6972"/>
              </a:lnSpc>
            </a:pPr>
            <a:r>
              <a:rPr lang="en-US" sz="3939" spc="-39" dirty="0">
                <a:solidFill>
                  <a:srgbClr val="2C8748"/>
                </a:solidFill>
                <a:latin typeface="DM Sans Bold"/>
              </a:rPr>
              <a:t>COMPOSTEAZĂ</a:t>
            </a:r>
          </a:p>
          <a:p>
            <a:pPr>
              <a:lnSpc>
                <a:spcPts val="6972"/>
              </a:lnSpc>
            </a:pP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Nu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folosi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în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exces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apă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energie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hârtie</a:t>
            </a:r>
            <a:endParaRPr lang="en-US" sz="3939" spc="-39" dirty="0">
              <a:solidFill>
                <a:srgbClr val="000000"/>
              </a:solidFill>
              <a:latin typeface="DM Sans Bold"/>
            </a:endParaRPr>
          </a:p>
          <a:p>
            <a:pPr>
              <a:lnSpc>
                <a:spcPts val="6972"/>
              </a:lnSpc>
            </a:pPr>
            <a:r>
              <a:rPr lang="en-US" sz="3939" spc="-39" dirty="0">
                <a:solidFill>
                  <a:srgbClr val="2C8748"/>
                </a:solidFill>
                <a:latin typeface="DM Sans Bold"/>
              </a:rPr>
              <a:t>PLANTEAZĂ COPACI</a:t>
            </a:r>
          </a:p>
          <a:p>
            <a:pPr algn="l">
              <a:lnSpc>
                <a:spcPts val="6972"/>
              </a:lnSpc>
            </a:pP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Informează-te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și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fă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alegeri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939" spc="-39" dirty="0" err="1">
                <a:solidFill>
                  <a:srgbClr val="000000"/>
                </a:solidFill>
                <a:latin typeface="DM Sans Bold"/>
              </a:rPr>
              <a:t>corecte</a:t>
            </a:r>
            <a:r>
              <a:rPr lang="en-US" sz="3939" spc="-39" dirty="0">
                <a:solidFill>
                  <a:srgbClr val="000000"/>
                </a:solidFill>
                <a:latin typeface="DM Sans Bold"/>
              </a:rPr>
              <a:t>! </a:t>
            </a:r>
          </a:p>
        </p:txBody>
      </p:sp>
      <p:sp>
        <p:nvSpPr>
          <p:cNvPr id="7" name="Freeform 7"/>
          <p:cNvSpPr/>
          <p:nvPr/>
        </p:nvSpPr>
        <p:spPr>
          <a:xfrm>
            <a:off x="878156" y="1429402"/>
            <a:ext cx="654815" cy="857495"/>
          </a:xfrm>
          <a:custGeom>
            <a:avLst/>
            <a:gdLst/>
            <a:ahLst/>
            <a:cxnLst/>
            <a:rect l="l" t="t" r="r" b="b"/>
            <a:pathLst>
              <a:path w="654815" h="857495">
                <a:moveTo>
                  <a:pt x="0" y="0"/>
                </a:moveTo>
                <a:lnTo>
                  <a:pt x="654814" y="0"/>
                </a:lnTo>
                <a:lnTo>
                  <a:pt x="654814" y="857495"/>
                </a:lnTo>
                <a:lnTo>
                  <a:pt x="0" y="85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3685" y="2286897"/>
            <a:ext cx="654815" cy="857495"/>
          </a:xfrm>
          <a:custGeom>
            <a:avLst/>
            <a:gdLst/>
            <a:ahLst/>
            <a:cxnLst/>
            <a:rect l="l" t="t" r="r" b="b"/>
            <a:pathLst>
              <a:path w="654815" h="857495">
                <a:moveTo>
                  <a:pt x="0" y="0"/>
                </a:moveTo>
                <a:lnTo>
                  <a:pt x="654815" y="0"/>
                </a:lnTo>
                <a:lnTo>
                  <a:pt x="654815" y="857495"/>
                </a:lnTo>
                <a:lnTo>
                  <a:pt x="0" y="85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8156" y="3255671"/>
            <a:ext cx="654815" cy="857495"/>
          </a:xfrm>
          <a:custGeom>
            <a:avLst/>
            <a:gdLst/>
            <a:ahLst/>
            <a:cxnLst/>
            <a:rect l="l" t="t" r="r" b="b"/>
            <a:pathLst>
              <a:path w="654815" h="857495">
                <a:moveTo>
                  <a:pt x="0" y="0"/>
                </a:moveTo>
                <a:lnTo>
                  <a:pt x="654814" y="0"/>
                </a:lnTo>
                <a:lnTo>
                  <a:pt x="654814" y="857495"/>
                </a:lnTo>
                <a:lnTo>
                  <a:pt x="0" y="85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3685" y="4113166"/>
            <a:ext cx="654815" cy="857495"/>
          </a:xfrm>
          <a:custGeom>
            <a:avLst/>
            <a:gdLst/>
            <a:ahLst/>
            <a:cxnLst/>
            <a:rect l="l" t="t" r="r" b="b"/>
            <a:pathLst>
              <a:path w="654815" h="857495">
                <a:moveTo>
                  <a:pt x="0" y="0"/>
                </a:moveTo>
                <a:lnTo>
                  <a:pt x="654815" y="0"/>
                </a:lnTo>
                <a:lnTo>
                  <a:pt x="654815" y="857495"/>
                </a:lnTo>
                <a:lnTo>
                  <a:pt x="0" y="85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8156" y="4970661"/>
            <a:ext cx="654815" cy="857495"/>
          </a:xfrm>
          <a:custGeom>
            <a:avLst/>
            <a:gdLst/>
            <a:ahLst/>
            <a:cxnLst/>
            <a:rect l="l" t="t" r="r" b="b"/>
            <a:pathLst>
              <a:path w="654815" h="857495">
                <a:moveTo>
                  <a:pt x="0" y="0"/>
                </a:moveTo>
                <a:lnTo>
                  <a:pt x="654814" y="0"/>
                </a:lnTo>
                <a:lnTo>
                  <a:pt x="654814" y="857495"/>
                </a:lnTo>
                <a:lnTo>
                  <a:pt x="0" y="85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8156" y="5828156"/>
            <a:ext cx="654815" cy="857495"/>
          </a:xfrm>
          <a:custGeom>
            <a:avLst/>
            <a:gdLst/>
            <a:ahLst/>
            <a:cxnLst/>
            <a:rect l="l" t="t" r="r" b="b"/>
            <a:pathLst>
              <a:path w="654815" h="857495">
                <a:moveTo>
                  <a:pt x="0" y="0"/>
                </a:moveTo>
                <a:lnTo>
                  <a:pt x="654814" y="0"/>
                </a:lnTo>
                <a:lnTo>
                  <a:pt x="654814" y="857496"/>
                </a:lnTo>
                <a:lnTo>
                  <a:pt x="0" y="857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8156" y="6685652"/>
            <a:ext cx="654815" cy="857495"/>
          </a:xfrm>
          <a:custGeom>
            <a:avLst/>
            <a:gdLst/>
            <a:ahLst/>
            <a:cxnLst/>
            <a:rect l="l" t="t" r="r" b="b"/>
            <a:pathLst>
              <a:path w="654815" h="857495">
                <a:moveTo>
                  <a:pt x="0" y="0"/>
                </a:moveTo>
                <a:lnTo>
                  <a:pt x="654814" y="0"/>
                </a:lnTo>
                <a:lnTo>
                  <a:pt x="654814" y="857495"/>
                </a:lnTo>
                <a:lnTo>
                  <a:pt x="0" y="85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8156" y="7542902"/>
            <a:ext cx="654815" cy="857495"/>
          </a:xfrm>
          <a:custGeom>
            <a:avLst/>
            <a:gdLst/>
            <a:ahLst/>
            <a:cxnLst/>
            <a:rect l="l" t="t" r="r" b="b"/>
            <a:pathLst>
              <a:path w="654815" h="857495">
                <a:moveTo>
                  <a:pt x="0" y="0"/>
                </a:moveTo>
                <a:lnTo>
                  <a:pt x="654814" y="0"/>
                </a:lnTo>
                <a:lnTo>
                  <a:pt x="654814" y="857495"/>
                </a:lnTo>
                <a:lnTo>
                  <a:pt x="0" y="85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03685" y="8400397"/>
            <a:ext cx="654815" cy="857495"/>
          </a:xfrm>
          <a:custGeom>
            <a:avLst/>
            <a:gdLst/>
            <a:ahLst/>
            <a:cxnLst/>
            <a:rect l="l" t="t" r="r" b="b"/>
            <a:pathLst>
              <a:path w="654815" h="857495">
                <a:moveTo>
                  <a:pt x="0" y="0"/>
                </a:moveTo>
                <a:lnTo>
                  <a:pt x="654815" y="0"/>
                </a:lnTo>
                <a:lnTo>
                  <a:pt x="654815" y="857495"/>
                </a:lnTo>
                <a:lnTo>
                  <a:pt x="0" y="85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275</Words>
  <Application>Microsoft Macintosh PowerPoint</Application>
  <PresentationFormat>Custom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DM Sans Bold</vt:lpstr>
      <vt:lpstr>DM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Gestionarea deșeurilor</dc:title>
  <cp:lastModifiedBy>Microsoft Office User</cp:lastModifiedBy>
  <cp:revision>4</cp:revision>
  <dcterms:created xsi:type="dcterms:W3CDTF">2006-08-16T00:00:00Z</dcterms:created>
  <dcterms:modified xsi:type="dcterms:W3CDTF">2023-09-17T18:07:00Z</dcterms:modified>
  <dc:identifier>DAFslyIht4g</dc:identifier>
</cp:coreProperties>
</file>